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12"/>
  </p:notesMasterIdLst>
  <p:sldIdLst>
    <p:sldId id="256" r:id="rId2"/>
    <p:sldId id="272" r:id="rId3"/>
    <p:sldId id="257" r:id="rId4"/>
    <p:sldId id="270" r:id="rId5"/>
    <p:sldId id="259" r:id="rId6"/>
    <p:sldId id="260" r:id="rId7"/>
    <p:sldId id="268" r:id="rId8"/>
    <p:sldId id="261" r:id="rId9"/>
    <p:sldId id="263" r:id="rId10"/>
    <p:sldId id="27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52A4C4"/>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503" autoAdjust="0"/>
  </p:normalViewPr>
  <p:slideViewPr>
    <p:cSldViewPr snapToGrid="0">
      <p:cViewPr varScale="1">
        <p:scale>
          <a:sx n="88" d="100"/>
          <a:sy n="88" d="100"/>
        </p:scale>
        <p:origin x="141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BC3938-7338-4383-8557-333A40433B41}" type="datetimeFigureOut">
              <a:rPr lang="en-GB" smtClean="0"/>
              <a:t>30/10/2022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1ACEA-6232-433F-864C-E4D14040DCE0}" type="slidenum">
              <a:rPr lang="en-GB" smtClean="0"/>
              <a:t>‹#›</a:t>
            </a:fld>
            <a:endParaRPr lang="en-GB"/>
          </a:p>
        </p:txBody>
      </p:sp>
    </p:spTree>
    <p:extLst>
      <p:ext uri="{BB962C8B-B14F-4D97-AF65-F5344CB8AC3E}">
        <p14:creationId xmlns:p14="http://schemas.microsoft.com/office/powerpoint/2010/main" val="4182625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Continual Learning Techniques for Image Classification</a:t>
            </a:r>
          </a:p>
        </p:txBody>
      </p:sp>
      <p:sp>
        <p:nvSpPr>
          <p:cNvPr id="4" name="Slide Number Placeholder 3"/>
          <p:cNvSpPr>
            <a:spLocks noGrp="1"/>
          </p:cNvSpPr>
          <p:nvPr>
            <p:ph type="sldNum" sz="quarter" idx="5"/>
          </p:nvPr>
        </p:nvSpPr>
        <p:spPr/>
        <p:txBody>
          <a:bodyPr/>
          <a:lstStyle/>
          <a:p>
            <a:fld id="{BA81ACEA-6232-433F-864C-E4D14040DCE0}" type="slidenum">
              <a:rPr lang="en-GB" smtClean="0"/>
              <a:t>1</a:t>
            </a:fld>
            <a:endParaRPr lang="en-GB"/>
          </a:p>
        </p:txBody>
      </p:sp>
    </p:spTree>
    <p:extLst>
      <p:ext uri="{BB962C8B-B14F-4D97-AF65-F5344CB8AC3E}">
        <p14:creationId xmlns:p14="http://schemas.microsoft.com/office/powerpoint/2010/main" val="2297452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A81ACEA-6232-433F-864C-E4D14040DCE0}" type="slidenum">
              <a:rPr lang="en-GB" smtClean="0"/>
              <a:t>10</a:t>
            </a:fld>
            <a:endParaRPr lang="en-GB"/>
          </a:p>
        </p:txBody>
      </p:sp>
    </p:spTree>
    <p:extLst>
      <p:ext uri="{BB962C8B-B14F-4D97-AF65-F5344CB8AC3E}">
        <p14:creationId xmlns:p14="http://schemas.microsoft.com/office/powerpoint/2010/main" val="68415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Currently, the standard method to train machine learning models to classify images is to split a dataset into batches and repeatedly pass these batches to the model. These batches of data are then used to optimise the parameters of the model via backpropagation on a loss function which is computed using the batched data. This is known as Offline Training.</a:t>
            </a:r>
          </a:p>
          <a:p>
            <a:pPr algn="l">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Offline Training is capable of producing high quality results. For example, Figure 1 shows the classification accuracy of a ResNet-18 model trained for 100 epochs on the CIFAR-10 dataset, it attains an average classification accuracy of over 77%.</a:t>
            </a:r>
          </a:p>
          <a:p>
            <a:pPr algn="l">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Offline Training has some limitations. If the data is not available in its entirety, for example it is real-time data, or it is too expensive to store it all then Offline Training can be difficult as it requires the whole dataset to be available at training time.</a:t>
            </a:r>
          </a:p>
          <a:p>
            <a:pPr algn="l">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raises the question: what happens if the network is just trained as data becomes available? </a:t>
            </a:r>
          </a:p>
        </p:txBody>
      </p:sp>
      <p:sp>
        <p:nvSpPr>
          <p:cNvPr id="4" name="Slide Number Placeholder 3"/>
          <p:cNvSpPr>
            <a:spLocks noGrp="1"/>
          </p:cNvSpPr>
          <p:nvPr>
            <p:ph type="sldNum" sz="quarter" idx="5"/>
          </p:nvPr>
        </p:nvSpPr>
        <p:spPr/>
        <p:txBody>
          <a:bodyPr/>
          <a:lstStyle/>
          <a:p>
            <a:fld id="{BA81ACEA-6232-433F-864C-E4D14040DCE0}" type="slidenum">
              <a:rPr lang="en-GB" smtClean="0"/>
              <a:t>2</a:t>
            </a:fld>
            <a:endParaRPr lang="en-GB"/>
          </a:p>
        </p:txBody>
      </p:sp>
    </p:spTree>
    <p:extLst>
      <p:ext uri="{BB962C8B-B14F-4D97-AF65-F5344CB8AC3E}">
        <p14:creationId xmlns:p14="http://schemas.microsoft.com/office/powerpoint/2010/main" val="3950668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Catastrophic Forgetting is a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fe</a:t>
            </a:r>
            <a:r>
              <a:rPr lang="en-GB" sz="1800" dirty="0">
                <a:effectLst/>
                <a:latin typeface="Calibri" panose="020F0502020204030204" pitchFamily="34" charset="0"/>
                <a:ea typeface="Calibri" panose="020F0502020204030204" pitchFamily="34" charset="0"/>
                <a:cs typeface="Times New Roman" panose="02020603050405020304" pitchFamily="18" charset="0"/>
              </a:rPr>
              <a:t>-nom-</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en</a:t>
            </a:r>
            <a:r>
              <a:rPr lang="en-GB" sz="1800" dirty="0">
                <a:effectLst/>
                <a:latin typeface="Calibri" panose="020F0502020204030204" pitchFamily="34" charset="0"/>
                <a:ea typeface="Calibri" panose="020F0502020204030204" pitchFamily="34" charset="0"/>
                <a:cs typeface="Times New Roman" panose="02020603050405020304" pitchFamily="18" charset="0"/>
              </a:rPr>
              <a:t>-non that is caused by training an already trained model on new data. The model is unable to retain the knowledge that it has learnt previously leading it to complete overwrite this learnt knowledge. Offline Training is unable to preserve the existing knowledge in the network. </a:t>
            </a:r>
          </a:p>
        </p:txBody>
      </p:sp>
      <p:sp>
        <p:nvSpPr>
          <p:cNvPr id="4" name="Slide Number Placeholder 3"/>
          <p:cNvSpPr>
            <a:spLocks noGrp="1"/>
          </p:cNvSpPr>
          <p:nvPr>
            <p:ph type="sldNum" sz="quarter" idx="5"/>
          </p:nvPr>
        </p:nvSpPr>
        <p:spPr/>
        <p:txBody>
          <a:bodyPr/>
          <a:lstStyle/>
          <a:p>
            <a:fld id="{BA81ACEA-6232-433F-864C-E4D14040DCE0}" type="slidenum">
              <a:rPr lang="en-GB" smtClean="0"/>
              <a:t>3</a:t>
            </a:fld>
            <a:endParaRPr lang="en-GB"/>
          </a:p>
        </p:txBody>
      </p:sp>
    </p:spTree>
    <p:extLst>
      <p:ext uri="{BB962C8B-B14F-4D97-AF65-F5344CB8AC3E}">
        <p14:creationId xmlns:p14="http://schemas.microsoft.com/office/powerpoint/2010/main" val="2310583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In this example, a ResNet-18 model is trained on CIFAR-10 that is split into 5 separate tasks each consisting of 2 classes. These tasks are used to train the model sequentially, each task is trained for 20 epochs. As you can see in the graphs for each task, the model forgets everything it has learnt about the previous tasks and overwrites the knowledge leading to a consistently low overall accuracy demonstrating catastrophic forgetting. </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final graph shows the loss peaking at the start of each task as knowledge is overwritten.</a:t>
            </a:r>
          </a:p>
        </p:txBody>
      </p:sp>
      <p:sp>
        <p:nvSpPr>
          <p:cNvPr id="4" name="Slide Number Placeholder 3"/>
          <p:cNvSpPr>
            <a:spLocks noGrp="1"/>
          </p:cNvSpPr>
          <p:nvPr>
            <p:ph type="sldNum" sz="quarter" idx="5"/>
          </p:nvPr>
        </p:nvSpPr>
        <p:spPr/>
        <p:txBody>
          <a:bodyPr/>
          <a:lstStyle/>
          <a:p>
            <a:fld id="{BA81ACEA-6232-433F-864C-E4D14040DCE0}" type="slidenum">
              <a:rPr lang="en-GB" smtClean="0"/>
              <a:t>4</a:t>
            </a:fld>
            <a:endParaRPr lang="en-GB"/>
          </a:p>
        </p:txBody>
      </p:sp>
    </p:spTree>
    <p:extLst>
      <p:ext uri="{BB962C8B-B14F-4D97-AF65-F5344CB8AC3E}">
        <p14:creationId xmlns:p14="http://schemas.microsoft.com/office/powerpoint/2010/main" val="2755393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Continual Learning is the study of techniques to reduce the effect of Catastrophic Forgetting. The majority of the literature focuses on alternatives to Offline Training but there has been a recent interest into how the architecture of a model may contribute to forgetting. </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key thing that links everything in this field is lack of need for the entire dataset to be present at training time. Elastic Weight Consolidation was one of the first techniques that gave prominence to the idea of Continual Learning, this is an approach that penalises changes to weights that are important to previous tasks.</a:t>
            </a:r>
          </a:p>
        </p:txBody>
      </p:sp>
      <p:sp>
        <p:nvSpPr>
          <p:cNvPr id="4" name="Slide Number Placeholder 3"/>
          <p:cNvSpPr>
            <a:spLocks noGrp="1"/>
          </p:cNvSpPr>
          <p:nvPr>
            <p:ph type="sldNum" sz="quarter" idx="5"/>
          </p:nvPr>
        </p:nvSpPr>
        <p:spPr/>
        <p:txBody>
          <a:bodyPr/>
          <a:lstStyle/>
          <a:p>
            <a:fld id="{BA81ACEA-6232-433F-864C-E4D14040DCE0}" type="slidenum">
              <a:rPr lang="en-GB" smtClean="0"/>
              <a:t>5</a:t>
            </a:fld>
            <a:endParaRPr lang="en-GB"/>
          </a:p>
        </p:txBody>
      </p:sp>
    </p:spTree>
    <p:extLst>
      <p:ext uri="{BB962C8B-B14F-4D97-AF65-F5344CB8AC3E}">
        <p14:creationId xmlns:p14="http://schemas.microsoft.com/office/powerpoint/2010/main" val="449486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It is also important to note the real-world applications of this area of research. Retraining models on new data to improve their accuracy is costly in terms of energy usage, computational resources, and time. Continual Learning offers a potential way to reduce these costs and provide training benefits.</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It is also important to note that Image Classification is the main domain used for research, but the techniques can also be applied to other domains such as Natural Language Processing.</a:t>
            </a:r>
          </a:p>
        </p:txBody>
      </p:sp>
      <p:sp>
        <p:nvSpPr>
          <p:cNvPr id="4" name="Slide Number Placeholder 3"/>
          <p:cNvSpPr>
            <a:spLocks noGrp="1"/>
          </p:cNvSpPr>
          <p:nvPr>
            <p:ph type="sldNum" sz="quarter" idx="5"/>
          </p:nvPr>
        </p:nvSpPr>
        <p:spPr/>
        <p:txBody>
          <a:bodyPr/>
          <a:lstStyle/>
          <a:p>
            <a:fld id="{BA81ACEA-6232-433F-864C-E4D14040DCE0}" type="slidenum">
              <a:rPr lang="en-GB" smtClean="0"/>
              <a:t>6</a:t>
            </a:fld>
            <a:endParaRPr lang="en-GB"/>
          </a:p>
        </p:txBody>
      </p:sp>
    </p:spTree>
    <p:extLst>
      <p:ext uri="{BB962C8B-B14F-4D97-AF65-F5344CB8AC3E}">
        <p14:creationId xmlns:p14="http://schemas.microsoft.com/office/powerpoint/2010/main" val="25158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setup of the Continual Learning problem is vitally important. This has been a key issue in the literature as highlighted by the authors of a technique known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GDumb</a:t>
            </a:r>
            <a:r>
              <a:rPr lang="en-GB" sz="1800" dirty="0">
                <a:effectLst/>
                <a:latin typeface="Calibri" panose="020F0502020204030204" pitchFamily="34" charset="0"/>
                <a:ea typeface="Calibri" panose="020F0502020204030204" pitchFamily="34" charset="0"/>
                <a:cs typeface="Times New Roman" panose="02020603050405020304" pitchFamily="18" charset="0"/>
              </a:rPr>
              <a:t>. They argue that many techniques in the literature have too simplistic setups to be applicable to the real-world.</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There are a few key factors affecting the difficulty of the problem. The first is Online vs Offline: Online assumes that the data is streamed continuously and not fixed unlike Offline Training, online is more realistic. </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structure of the tasks in the problem are also important. Disjoint task formulations partition the problem into tasks with distinct classes without overlap. Overlapped tasks are more real-world applicable and examples of these can be seen in Figures 2 and 3 with the colours representing different classes.</a:t>
            </a:r>
          </a:p>
          <a:p>
            <a:pPr marL="342900" lvl="0" indent="-342900" algn="just">
              <a:lnSpc>
                <a:spcPct val="107000"/>
              </a:lnSpc>
              <a:buFont typeface="Symbol" panose="05050102010706020507" pitchFamily="18" charset="2"/>
              <a:buChar cha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buFont typeface="Symbol" panose="05050102010706020507" pitchFamily="18" charset="2"/>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Task identification also plays a large role in some techniques. Techniques under the Task Incremental formulation use the disjoint task but importantly the model is told which task a sample belongs to at classification time greatly simplifying the problem. Class Incremental can use either disjoint or overlapping but the preferred formulation is to have a single task where classes can begin to appear at any time and then stop appearing at any time in the future.</a:t>
            </a:r>
          </a:p>
          <a:p>
            <a:pPr marL="342900" lvl="0" indent="-342900" algn="just">
              <a:lnSpc>
                <a:spcPct val="107000"/>
              </a:lnSpc>
              <a:buFont typeface="Symbol" panose="05050102010706020507" pitchFamily="18" charset="2"/>
              <a:buChar cha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buFont typeface="Symbol" panose="05050102010706020507" pitchFamily="18" charset="2"/>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Furthermore, it is important to impose limits on the resource consumption of the techniques to ensure that they are not using drastic amounts of resources in exchange for performance.</a:t>
            </a:r>
          </a:p>
        </p:txBody>
      </p:sp>
      <p:sp>
        <p:nvSpPr>
          <p:cNvPr id="4" name="Slide Number Placeholder 3"/>
          <p:cNvSpPr>
            <a:spLocks noGrp="1"/>
          </p:cNvSpPr>
          <p:nvPr>
            <p:ph type="sldNum" sz="quarter" idx="5"/>
          </p:nvPr>
        </p:nvSpPr>
        <p:spPr/>
        <p:txBody>
          <a:bodyPr/>
          <a:lstStyle/>
          <a:p>
            <a:fld id="{BA81ACEA-6232-433F-864C-E4D14040DCE0}" type="slidenum">
              <a:rPr lang="en-GB" smtClean="0"/>
              <a:t>7</a:t>
            </a:fld>
            <a:endParaRPr lang="en-GB"/>
          </a:p>
        </p:txBody>
      </p:sp>
    </p:spTree>
    <p:extLst>
      <p:ext uri="{BB962C8B-B14F-4D97-AF65-F5344CB8AC3E}">
        <p14:creationId xmlns:p14="http://schemas.microsoft.com/office/powerpoint/2010/main" val="3955727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Initially, the focus of my project will be on implementing and comparing techniques from the literature. As mentioned before, the setup and comparison of techniques has been an issue within the literature. </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will start with implementation of the baselines: Offline Training and Finetuning, which is similar to the catastrophic forgetting example shown earlier and represents the lower bound. The goal is to match Offline Trainings results.</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After this, I will implement historical techniques such as Elastic Weight Consolidation.</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Following this, I will implement the current state of the art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GDumb</a:t>
            </a:r>
            <a:r>
              <a:rPr lang="en-GB" sz="1800" dirty="0">
                <a:effectLst/>
                <a:latin typeface="Calibri" panose="020F0502020204030204" pitchFamily="34" charset="0"/>
                <a:ea typeface="Calibri" panose="020F0502020204030204" pitchFamily="34" charset="0"/>
                <a:cs typeface="Times New Roman" panose="02020603050405020304" pitchFamily="18" charset="0"/>
              </a:rPr>
              <a:t>, a method that stores a subset of data and trains a classifier at inference time, Rainbow, another method that samples data that is representative of its own class and discriminative against others, and Mnemonics which is a similar sampling technique.</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Finally, I will implement cutting edge techniques that are presenting new ideas such as Learning to Prompt, a technique that learns small inputs to be prepended to the input prior to classification, and meta-learning techniques that learn how to preserve knowledge during training.</a:t>
            </a:r>
          </a:p>
        </p:txBody>
      </p:sp>
      <p:sp>
        <p:nvSpPr>
          <p:cNvPr id="4" name="Slide Number Placeholder 3"/>
          <p:cNvSpPr>
            <a:spLocks noGrp="1"/>
          </p:cNvSpPr>
          <p:nvPr>
            <p:ph type="sldNum" sz="quarter" idx="5"/>
          </p:nvPr>
        </p:nvSpPr>
        <p:spPr/>
        <p:txBody>
          <a:bodyPr/>
          <a:lstStyle/>
          <a:p>
            <a:fld id="{BA81ACEA-6232-433F-864C-E4D14040DCE0}" type="slidenum">
              <a:rPr lang="en-GB" smtClean="0"/>
              <a:t>8</a:t>
            </a:fld>
            <a:endParaRPr lang="en-GB"/>
          </a:p>
        </p:txBody>
      </p:sp>
    </p:spTree>
    <p:extLst>
      <p:ext uri="{BB962C8B-B14F-4D97-AF65-F5344CB8AC3E}">
        <p14:creationId xmlns:p14="http://schemas.microsoft.com/office/powerpoint/2010/main" val="926203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After this, I will focus on experimenting with gaps in the literature with the aim to contribute something novel to the field. This will be influenced by the cutting-edge techniques as well as potentially experimenting with the architecture of the model. This will involve explaining and understanding the theory behind techniques, implementing these ideas and comparing them to existing techniques.</a:t>
            </a:r>
          </a:p>
        </p:txBody>
      </p:sp>
      <p:sp>
        <p:nvSpPr>
          <p:cNvPr id="4" name="Slide Number Placeholder 3"/>
          <p:cNvSpPr>
            <a:spLocks noGrp="1"/>
          </p:cNvSpPr>
          <p:nvPr>
            <p:ph type="sldNum" sz="quarter" idx="5"/>
          </p:nvPr>
        </p:nvSpPr>
        <p:spPr/>
        <p:txBody>
          <a:bodyPr/>
          <a:lstStyle/>
          <a:p>
            <a:fld id="{BA81ACEA-6232-433F-864C-E4D14040DCE0}" type="slidenum">
              <a:rPr lang="en-GB" smtClean="0"/>
              <a:t>9</a:t>
            </a:fld>
            <a:endParaRPr lang="en-GB"/>
          </a:p>
        </p:txBody>
      </p:sp>
    </p:spTree>
    <p:extLst>
      <p:ext uri="{BB962C8B-B14F-4D97-AF65-F5344CB8AC3E}">
        <p14:creationId xmlns:p14="http://schemas.microsoft.com/office/powerpoint/2010/main" val="2472066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420793-031C-4ADB-A567-DC1F189C180B}" type="datetimeFigureOut">
              <a:rPr lang="en-GB" smtClean="0"/>
              <a:t>30/10/2022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645010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30/10/2022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85954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30/10/2022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55059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30/10/2022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479258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30/10/2022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82523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30/10/2022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211904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20793-031C-4ADB-A567-DC1F189C180B}" type="datetimeFigureOut">
              <a:rPr lang="en-GB" smtClean="0"/>
              <a:t>30/10/2022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294597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20793-031C-4ADB-A567-DC1F189C180B}" type="datetimeFigureOut">
              <a:rPr lang="en-GB" smtClean="0"/>
              <a:t>30/10/2022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253918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20793-031C-4ADB-A567-DC1F189C180B}" type="datetimeFigureOut">
              <a:rPr lang="en-GB" smtClean="0"/>
              <a:t>30/10/2022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396493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30/10/2022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70708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420793-031C-4ADB-A567-DC1F189C180B}" type="datetimeFigureOut">
              <a:rPr lang="en-GB" smtClean="0"/>
              <a:t>30/10/2022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885838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420793-031C-4ADB-A567-DC1F189C180B}" type="datetimeFigureOut">
              <a:rPr lang="en-GB" smtClean="0"/>
              <a:t>30/10/2022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963861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420793-031C-4ADB-A567-DC1F189C180B}" type="datetimeFigureOut">
              <a:rPr lang="en-GB" smtClean="0"/>
              <a:t>30/10/2022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44662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420793-031C-4ADB-A567-DC1F189C180B}" type="datetimeFigureOut">
              <a:rPr lang="en-GB" smtClean="0"/>
              <a:t>30/10/2022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2811012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420793-031C-4ADB-A567-DC1F189C180B}" type="datetimeFigureOut">
              <a:rPr lang="en-GB" smtClean="0"/>
              <a:t>30/10/2022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109006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420793-031C-4ADB-A567-DC1F189C180B}" type="datetimeFigureOut">
              <a:rPr lang="en-GB" smtClean="0"/>
              <a:t>30/10/2022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888821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20793-031C-4ADB-A567-DC1F189C180B}" type="datetimeFigureOut">
              <a:rPr lang="en-GB" smtClean="0"/>
              <a:t>30/10/2022</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2A3A534-BE7E-4ECE-9488-0C6AF34BC4B3}" type="slidenum">
              <a:rPr lang="en-GB" smtClean="0"/>
              <a:t>‹#›</a:t>
            </a:fld>
            <a:endParaRPr lang="en-GB"/>
          </a:p>
        </p:txBody>
      </p:sp>
    </p:spTree>
    <p:extLst>
      <p:ext uri="{BB962C8B-B14F-4D97-AF65-F5344CB8AC3E}">
        <p14:creationId xmlns:p14="http://schemas.microsoft.com/office/powerpoint/2010/main" val="427129740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799A-4AC9-A8C4-4B3E-9B72FEBE25BF}"/>
              </a:ext>
            </a:extLst>
          </p:cNvPr>
          <p:cNvSpPr>
            <a:spLocks noGrp="1"/>
          </p:cNvSpPr>
          <p:nvPr>
            <p:ph type="ctrTitle"/>
          </p:nvPr>
        </p:nvSpPr>
        <p:spPr>
          <a:xfrm>
            <a:off x="1507067" y="1710268"/>
            <a:ext cx="7766936" cy="2340568"/>
          </a:xfrm>
        </p:spPr>
        <p:txBody>
          <a:bodyPr>
            <a:normAutofit/>
          </a:bodyPr>
          <a:lstStyle/>
          <a:p>
            <a:r>
              <a:rPr lang="en-GB" sz="4000" dirty="0"/>
              <a:t>Continual Learning Techniques for Image Classification</a:t>
            </a:r>
          </a:p>
        </p:txBody>
      </p:sp>
      <p:sp>
        <p:nvSpPr>
          <p:cNvPr id="3" name="Subtitle 2">
            <a:extLst>
              <a:ext uri="{FF2B5EF4-FFF2-40B4-BE49-F238E27FC236}">
                <a16:creationId xmlns:a16="http://schemas.microsoft.com/office/drawing/2014/main" id="{B3B60AFE-2F09-D73F-7859-CAB8314DEC24}"/>
              </a:ext>
            </a:extLst>
          </p:cNvPr>
          <p:cNvSpPr>
            <a:spLocks noGrp="1"/>
          </p:cNvSpPr>
          <p:nvPr>
            <p:ph type="subTitle" idx="1"/>
          </p:nvPr>
        </p:nvSpPr>
        <p:spPr/>
        <p:txBody>
          <a:bodyPr>
            <a:normAutofit lnSpcReduction="10000"/>
          </a:bodyPr>
          <a:lstStyle/>
          <a:p>
            <a:r>
              <a:rPr lang="en-GB" dirty="0"/>
              <a:t>Finlay Boyle</a:t>
            </a:r>
          </a:p>
          <a:p>
            <a:r>
              <a:rPr lang="en-GB" dirty="0"/>
              <a:t>Supervised by Dr Donald Sturgeon</a:t>
            </a:r>
          </a:p>
          <a:p>
            <a:r>
              <a:rPr lang="en-GB" dirty="0"/>
              <a:t>Durham University, Department of Computer Science</a:t>
            </a:r>
          </a:p>
        </p:txBody>
      </p:sp>
      <p:pic>
        <p:nvPicPr>
          <p:cNvPr id="40" name="Audio 39">
            <a:hlinkClick r:id="" action="ppaction://media"/>
            <a:extLst>
              <a:ext uri="{FF2B5EF4-FFF2-40B4-BE49-F238E27FC236}">
                <a16:creationId xmlns:a16="http://schemas.microsoft.com/office/drawing/2014/main" id="{980800B2-5348-0173-BF3C-083EF1478B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51202251"/>
      </p:ext>
    </p:extLst>
  </p:cSld>
  <p:clrMapOvr>
    <a:masterClrMapping/>
  </p:clrMapOvr>
  <mc:AlternateContent xmlns:mc="http://schemas.openxmlformats.org/markup-compatibility/2006">
    <mc:Choice xmlns:p14="http://schemas.microsoft.com/office/powerpoint/2010/main" Requires="p14">
      <p:transition spd="slow" p14:dur="2000" advTm="3998"/>
    </mc:Choice>
    <mc:Fallback>
      <p:transition spd="slow" advTm="3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79BA-5600-320E-3FA3-6EDC893CB962}"/>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0F840084-54A1-6CE9-18A1-0C1FB7925106}"/>
              </a:ext>
            </a:extLst>
          </p:cNvPr>
          <p:cNvSpPr>
            <a:spLocks noGrp="1"/>
          </p:cNvSpPr>
          <p:nvPr>
            <p:ph idx="1"/>
          </p:nvPr>
        </p:nvSpPr>
        <p:spPr>
          <a:xfrm>
            <a:off x="677334" y="1437779"/>
            <a:ext cx="8596668" cy="4810621"/>
          </a:xfrm>
        </p:spPr>
        <p:txBody>
          <a:bodyPr>
            <a:normAutofit/>
          </a:bodyPr>
          <a:lstStyle/>
          <a:p>
            <a:pPr marL="0" indent="0">
              <a:spcBef>
                <a:spcPts val="600"/>
              </a:spcBef>
              <a:buNone/>
            </a:pPr>
            <a:r>
              <a:rPr lang="en-GB" sz="1100" dirty="0"/>
              <a:t>[1] McCloskey, Michael, and Neal J. Cohen. "Catastrophic interference in connectionist networks: The sequential learning problem." Psychology of learning and motivation. Vol. 24. Academic Press, 1989. 109-165.</a:t>
            </a:r>
          </a:p>
          <a:p>
            <a:pPr marL="0" indent="0">
              <a:spcBef>
                <a:spcPts val="600"/>
              </a:spcBef>
              <a:buNone/>
            </a:pPr>
            <a:r>
              <a:rPr lang="en-GB" sz="1100" dirty="0"/>
              <a:t>[2] Hecht-Nielsen, Robert. "Neurocomputing: picking the human brain." IEEE spectrum 25.3 (1988): 36-41.</a:t>
            </a:r>
          </a:p>
          <a:p>
            <a:pPr marL="0" indent="0">
              <a:spcBef>
                <a:spcPts val="600"/>
              </a:spcBef>
              <a:buNone/>
            </a:pPr>
            <a:r>
              <a:rPr lang="en-GB" sz="1100" dirty="0"/>
              <a:t>[3] </a:t>
            </a:r>
            <a:r>
              <a:rPr lang="en-GB" sz="1100" dirty="0" err="1"/>
              <a:t>Parisi</a:t>
            </a:r>
            <a:r>
              <a:rPr lang="en-GB" sz="1100" dirty="0"/>
              <a:t>, German I., et al. "Continual lifelong learning with neural networks: A review." Neural Networks 113 (2019): 54-71.</a:t>
            </a:r>
          </a:p>
          <a:p>
            <a:pPr marL="0" indent="0">
              <a:spcBef>
                <a:spcPts val="600"/>
              </a:spcBef>
              <a:buNone/>
            </a:pPr>
            <a:r>
              <a:rPr lang="en-GB" sz="1100" dirty="0"/>
              <a:t>[4] Kirkpatrick, James, et al. "Overcoming catastrophic forgetting in neural networks." Proceedings of the national academy of sciences 114.13 (2017): 3521-3526.</a:t>
            </a:r>
          </a:p>
          <a:p>
            <a:pPr marL="0" indent="0">
              <a:spcBef>
                <a:spcPts val="600"/>
              </a:spcBef>
              <a:buNone/>
            </a:pPr>
            <a:r>
              <a:rPr lang="en-GB" sz="1100" dirty="0"/>
              <a:t>[5] Wiggers, Kyle. "AI Weekly: AI Model Training Costs on the Rise, Highlighting Need for New Solutions." VentureBeat, 15 Oct. 2021, https://venturebeat.com/ai/ai-weekly-ai-model-training-costs-on-the-rise-highlighting-need-for-new-solutions/.</a:t>
            </a:r>
          </a:p>
          <a:p>
            <a:pPr marL="0" indent="0">
              <a:spcBef>
                <a:spcPts val="600"/>
              </a:spcBef>
              <a:buNone/>
            </a:pPr>
            <a:r>
              <a:rPr lang="en-GB" sz="1100" dirty="0"/>
              <a:t>[6] Mai, </a:t>
            </a:r>
            <a:r>
              <a:rPr lang="en-GB" sz="1100" dirty="0" err="1"/>
              <a:t>Zheda</a:t>
            </a:r>
            <a:r>
              <a:rPr lang="en-GB" sz="1100" dirty="0"/>
              <a:t>, et al. "Online continual learning in image classification: An empirical survey." Neurocomputing 469 (2022): 28-51.</a:t>
            </a:r>
          </a:p>
          <a:p>
            <a:pPr marL="0" indent="0">
              <a:spcBef>
                <a:spcPts val="600"/>
              </a:spcBef>
              <a:buNone/>
            </a:pPr>
            <a:r>
              <a:rPr lang="en-GB" sz="1100" dirty="0"/>
              <a:t>[7] </a:t>
            </a:r>
            <a:r>
              <a:rPr lang="en-GB" sz="1100" dirty="0" err="1"/>
              <a:t>Biesialska</a:t>
            </a:r>
            <a:r>
              <a:rPr lang="en-GB" sz="1100" dirty="0"/>
              <a:t>, Magdalena, Katarzyna </a:t>
            </a:r>
            <a:r>
              <a:rPr lang="en-GB" sz="1100" dirty="0" err="1"/>
              <a:t>Biesialska</a:t>
            </a:r>
            <a:r>
              <a:rPr lang="en-GB" sz="1100" dirty="0"/>
              <a:t>, and Marta R. Costa-</a:t>
            </a:r>
            <a:r>
              <a:rPr lang="en-GB" sz="1100" dirty="0" err="1"/>
              <a:t>Jussa</a:t>
            </a:r>
            <a:r>
              <a:rPr lang="en-GB" sz="1100" dirty="0"/>
              <a:t>. "Continual lifelong learning in natural language processing: A survey." </a:t>
            </a:r>
            <a:r>
              <a:rPr lang="en-GB" sz="1100" dirty="0" err="1"/>
              <a:t>arXiv</a:t>
            </a:r>
            <a:r>
              <a:rPr lang="en-GB" sz="1100" dirty="0"/>
              <a:t> preprint arXiv:2012.09823 (2020).</a:t>
            </a:r>
          </a:p>
          <a:p>
            <a:pPr marL="0" indent="0">
              <a:spcBef>
                <a:spcPts val="600"/>
              </a:spcBef>
              <a:buNone/>
            </a:pPr>
            <a:r>
              <a:rPr lang="en-GB" sz="1100" dirty="0"/>
              <a:t>[8] Prabhu, </a:t>
            </a:r>
            <a:r>
              <a:rPr lang="en-GB" sz="1100" dirty="0" err="1"/>
              <a:t>Ameya</a:t>
            </a:r>
            <a:r>
              <a:rPr lang="en-GB" sz="1100" dirty="0"/>
              <a:t>, Philip HS Torr, and Puneet K. </a:t>
            </a:r>
            <a:r>
              <a:rPr lang="en-GB" sz="1100" dirty="0" err="1"/>
              <a:t>Dokania</a:t>
            </a:r>
            <a:r>
              <a:rPr lang="en-GB" sz="1100" dirty="0"/>
              <a:t>. "</a:t>
            </a:r>
            <a:r>
              <a:rPr lang="en-GB" sz="1100" dirty="0" err="1"/>
              <a:t>Gdumb</a:t>
            </a:r>
            <a:r>
              <a:rPr lang="en-GB" sz="1100" dirty="0"/>
              <a:t>: A simple approach that questions our progress in continual learning." European conference on computer vision. Springer, Cham, 2020.</a:t>
            </a:r>
          </a:p>
          <a:p>
            <a:pPr marL="0" indent="0">
              <a:spcBef>
                <a:spcPts val="600"/>
              </a:spcBef>
              <a:buNone/>
            </a:pPr>
            <a:r>
              <a:rPr lang="en-GB" sz="1100" dirty="0"/>
              <a:t>[9] </a:t>
            </a:r>
            <a:r>
              <a:rPr lang="en-GB" sz="1100" dirty="0" err="1"/>
              <a:t>Rebuffi</a:t>
            </a:r>
            <a:r>
              <a:rPr lang="en-GB" sz="1100" dirty="0"/>
              <a:t>, </a:t>
            </a:r>
            <a:r>
              <a:rPr lang="en-GB" sz="1100" dirty="0" err="1"/>
              <a:t>Sylvestre-Alvise</a:t>
            </a:r>
            <a:r>
              <a:rPr lang="en-GB" sz="1100" dirty="0"/>
              <a:t>, et al. “</a:t>
            </a:r>
            <a:r>
              <a:rPr lang="en-GB" sz="1100" dirty="0" err="1"/>
              <a:t>iCaRL</a:t>
            </a:r>
            <a:r>
              <a:rPr lang="en-GB" sz="1100" dirty="0"/>
              <a:t>: Incremental classifier and representation learning." Proceedings of the IEEE conference on Computer Vision and Pattern Recognition. 2017.</a:t>
            </a:r>
          </a:p>
          <a:p>
            <a:pPr marL="0" indent="0">
              <a:spcBef>
                <a:spcPts val="600"/>
              </a:spcBef>
              <a:buNone/>
            </a:pPr>
            <a:r>
              <a:rPr lang="en-GB" sz="1100" dirty="0"/>
              <a:t>[10] Bang, </a:t>
            </a:r>
            <a:r>
              <a:rPr lang="en-GB" sz="1100" dirty="0" err="1"/>
              <a:t>Jihwan</a:t>
            </a:r>
            <a:r>
              <a:rPr lang="en-GB" sz="1100" dirty="0"/>
              <a:t>, et al. "Rainbow memory: Continual learning with a memory of diverse samples." Proceedings of the IEEE/CVF Conference on Computer Vision and Pattern Recognition. 2021.</a:t>
            </a:r>
          </a:p>
          <a:p>
            <a:pPr marL="0" indent="0">
              <a:spcBef>
                <a:spcPts val="600"/>
              </a:spcBef>
              <a:buNone/>
            </a:pPr>
            <a:r>
              <a:rPr lang="en-GB" sz="1100" dirty="0"/>
              <a:t>[11] Liu, </a:t>
            </a:r>
            <a:r>
              <a:rPr lang="en-GB" sz="1100" dirty="0" err="1"/>
              <a:t>Yaoyao</a:t>
            </a:r>
            <a:r>
              <a:rPr lang="en-GB" sz="1100" dirty="0"/>
              <a:t>, et al. "Mnemonics training: Multi-class incremental learning without forgetting." Proceedings of the IEEE/CVF conference on Computer Vision and Pattern Recognition. 2020.</a:t>
            </a:r>
          </a:p>
          <a:p>
            <a:pPr marL="0" indent="0">
              <a:spcBef>
                <a:spcPts val="600"/>
              </a:spcBef>
              <a:buNone/>
            </a:pPr>
            <a:r>
              <a:rPr lang="en-GB" sz="1100" dirty="0"/>
              <a:t>[12] Wang, </a:t>
            </a:r>
            <a:r>
              <a:rPr lang="en-GB" sz="1100" dirty="0" err="1"/>
              <a:t>Zifeng</a:t>
            </a:r>
            <a:r>
              <a:rPr lang="en-GB" sz="1100" dirty="0"/>
              <a:t>, et al. "Learning to prompt for continual learning." Proceedings of the IEEE/CVF Conference on Computer Vision and Pattern Recognition. 2022.</a:t>
            </a:r>
          </a:p>
          <a:p>
            <a:pPr marL="0" indent="0">
              <a:spcBef>
                <a:spcPts val="600"/>
              </a:spcBef>
              <a:buNone/>
            </a:pPr>
            <a:r>
              <a:rPr lang="en-GB" sz="1100" dirty="0"/>
              <a:t>[13] </a:t>
            </a:r>
            <a:r>
              <a:rPr lang="en-GB" sz="1100" dirty="0" err="1"/>
              <a:t>Mirzadeh</a:t>
            </a:r>
            <a:r>
              <a:rPr lang="en-GB" sz="1100" dirty="0"/>
              <a:t>, </a:t>
            </a:r>
            <a:r>
              <a:rPr lang="en-GB" sz="1100" dirty="0" err="1"/>
              <a:t>Seyed</a:t>
            </a:r>
            <a:r>
              <a:rPr lang="en-GB" sz="1100" dirty="0"/>
              <a:t> Iman, et al. "Architecture matters in continual learning." </a:t>
            </a:r>
            <a:r>
              <a:rPr lang="en-GB" sz="1100" dirty="0" err="1"/>
              <a:t>arXiv</a:t>
            </a:r>
            <a:r>
              <a:rPr lang="en-GB" sz="1100" dirty="0"/>
              <a:t> preprint arXiv:2202.00275 (2022).</a:t>
            </a:r>
          </a:p>
        </p:txBody>
      </p:sp>
      <p:pic>
        <p:nvPicPr>
          <p:cNvPr id="18" name="Audio 17">
            <a:hlinkClick r:id="" action="ppaction://media"/>
            <a:extLst>
              <a:ext uri="{FF2B5EF4-FFF2-40B4-BE49-F238E27FC236}">
                <a16:creationId xmlns:a16="http://schemas.microsoft.com/office/drawing/2014/main" id="{DE872628-CEBE-9B94-9F30-A6D05FA5B8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40120488"/>
      </p:ext>
    </p:extLst>
  </p:cSld>
  <p:clrMapOvr>
    <a:masterClrMapping/>
  </p:clrMapOvr>
  <mc:AlternateContent xmlns:mc="http://schemas.openxmlformats.org/markup-compatibility/2006">
    <mc:Choice xmlns:p14="http://schemas.microsoft.com/office/powerpoint/2010/main" Requires="p14">
      <p:transition spd="slow" p14:dur="2000" advTm="4429"/>
    </mc:Choice>
    <mc:Fallback>
      <p:transition spd="slow" advTm="4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18FE7F-C3D6-CF8A-6E12-B4134B8D7193}"/>
              </a:ext>
            </a:extLst>
          </p:cNvPr>
          <p:cNvSpPr>
            <a:spLocks noGrp="1"/>
          </p:cNvSpPr>
          <p:nvPr>
            <p:ph type="title"/>
          </p:nvPr>
        </p:nvSpPr>
        <p:spPr>
          <a:xfrm>
            <a:off x="1333502" y="609600"/>
            <a:ext cx="8596668" cy="1320800"/>
          </a:xfrm>
        </p:spPr>
        <p:txBody>
          <a:bodyPr>
            <a:normAutofit/>
          </a:bodyPr>
          <a:lstStyle/>
          <a:p>
            <a:r>
              <a:rPr lang="en-GB" dirty="0"/>
              <a:t>Training Machine Learning Models</a:t>
            </a: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8583893-31F2-1A7E-E160-461E1094B459}"/>
              </a:ext>
            </a:extLst>
          </p:cNvPr>
          <p:cNvSpPr>
            <a:spLocks noGrp="1"/>
          </p:cNvSpPr>
          <p:nvPr>
            <p:ph idx="1"/>
          </p:nvPr>
        </p:nvSpPr>
        <p:spPr>
          <a:xfrm>
            <a:off x="1328514" y="1863543"/>
            <a:ext cx="6778653" cy="3880773"/>
          </a:xfrm>
        </p:spPr>
        <p:txBody>
          <a:bodyPr>
            <a:normAutofit/>
          </a:bodyPr>
          <a:lstStyle/>
          <a:p>
            <a:r>
              <a:rPr lang="en-GB" dirty="0"/>
              <a:t>Standard method of training models is known as </a:t>
            </a:r>
            <a:r>
              <a:rPr lang="en-GB" b="1" dirty="0"/>
              <a:t>Offline Training</a:t>
            </a:r>
          </a:p>
          <a:p>
            <a:pPr lvl="1"/>
            <a:r>
              <a:rPr lang="en-GB" dirty="0"/>
              <a:t>Repeatedly optimise over batches of data from the dataset</a:t>
            </a:r>
          </a:p>
          <a:p>
            <a:pPr lvl="1"/>
            <a:r>
              <a:rPr lang="en-GB" dirty="0"/>
              <a:t>Requires access to </a:t>
            </a:r>
            <a:r>
              <a:rPr lang="en-GB" b="1" dirty="0"/>
              <a:t>all of the data </a:t>
            </a:r>
            <a:r>
              <a:rPr lang="en-GB" dirty="0"/>
              <a:t>for the whole training process</a:t>
            </a:r>
          </a:p>
          <a:p>
            <a:pPr lvl="1"/>
            <a:r>
              <a:rPr lang="en-GB" dirty="0"/>
              <a:t>Capable of producing high-quality results </a:t>
            </a:r>
          </a:p>
          <a:p>
            <a:r>
              <a:rPr lang="en-GB" dirty="0"/>
              <a:t>Some limitations exist:</a:t>
            </a:r>
          </a:p>
          <a:p>
            <a:pPr lvl="1"/>
            <a:r>
              <a:rPr lang="en-GB" dirty="0"/>
              <a:t>What if the data is not all readily available?</a:t>
            </a:r>
          </a:p>
          <a:p>
            <a:pPr lvl="1"/>
            <a:r>
              <a:rPr lang="en-GB" dirty="0"/>
              <a:t>What if it is too expensive or infeasible to store all of the data? </a:t>
            </a:r>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060218E0-616E-17F8-47D7-9AD6218C031F}"/>
              </a:ext>
            </a:extLst>
          </p:cNvPr>
          <p:cNvGrpSpPr/>
          <p:nvPr/>
        </p:nvGrpSpPr>
        <p:grpSpPr>
          <a:xfrm>
            <a:off x="7843865" y="1625193"/>
            <a:ext cx="3899402" cy="3118300"/>
            <a:chOff x="7937746" y="1679612"/>
            <a:chExt cx="3899402" cy="3118300"/>
          </a:xfrm>
        </p:grpSpPr>
        <p:pic>
          <p:nvPicPr>
            <p:cNvPr id="5" name="Picture 4">
              <a:extLst>
                <a:ext uri="{FF2B5EF4-FFF2-40B4-BE49-F238E27FC236}">
                  <a16:creationId xmlns:a16="http://schemas.microsoft.com/office/drawing/2014/main" id="{FC4A3F0A-B805-3801-4213-A81367601EA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37746" y="1679612"/>
              <a:ext cx="3899402" cy="2860462"/>
            </a:xfrm>
            <a:prstGeom prst="rect">
              <a:avLst/>
            </a:prstGeom>
          </p:spPr>
        </p:pic>
        <p:sp>
          <p:nvSpPr>
            <p:cNvPr id="6" name="TextBox 5">
              <a:extLst>
                <a:ext uri="{FF2B5EF4-FFF2-40B4-BE49-F238E27FC236}">
                  <a16:creationId xmlns:a16="http://schemas.microsoft.com/office/drawing/2014/main" id="{28BAC0B7-8D26-F58F-FC00-B13806468EB4}"/>
                </a:ext>
              </a:extLst>
            </p:cNvPr>
            <p:cNvSpPr txBox="1"/>
            <p:nvPr/>
          </p:nvSpPr>
          <p:spPr>
            <a:xfrm>
              <a:off x="7937746" y="4536302"/>
              <a:ext cx="3899402" cy="261610"/>
            </a:xfrm>
            <a:prstGeom prst="rect">
              <a:avLst/>
            </a:prstGeom>
            <a:noFill/>
          </p:spPr>
          <p:txBody>
            <a:bodyPr wrap="square" rtlCol="0">
              <a:spAutoFit/>
            </a:bodyPr>
            <a:lstStyle/>
            <a:p>
              <a:pPr algn="ctr"/>
              <a:r>
                <a:rPr lang="en-GB" sz="1100" dirty="0">
                  <a:solidFill>
                    <a:srgbClr val="404040"/>
                  </a:solidFill>
                </a:rPr>
                <a:t>Figure 1: Offline Training on CIFAR-10 for 100 epochs </a:t>
              </a:r>
            </a:p>
          </p:txBody>
        </p:sp>
      </p:grpSp>
      <p:pic>
        <p:nvPicPr>
          <p:cNvPr id="48" name="Audio 47">
            <a:hlinkClick r:id="" action="ppaction://media"/>
            <a:extLst>
              <a:ext uri="{FF2B5EF4-FFF2-40B4-BE49-F238E27FC236}">
                <a16:creationId xmlns:a16="http://schemas.microsoft.com/office/drawing/2014/main" id="{88D16D42-505A-AF3E-FC98-9DD1340CC0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49331419"/>
      </p:ext>
    </p:extLst>
  </p:cSld>
  <p:clrMapOvr>
    <a:masterClrMapping/>
  </p:clrMapOvr>
  <mc:AlternateContent xmlns:mc="http://schemas.openxmlformats.org/markup-compatibility/2006">
    <mc:Choice xmlns:p14="http://schemas.microsoft.com/office/powerpoint/2010/main" Requires="p14">
      <p:transition spd="slow" p14:dur="2000" advTm="45491"/>
    </mc:Choice>
    <mc:Fallback>
      <p:transition spd="slow" advTm="45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0B361-669A-B2EE-03CA-36EAE315BC4D}"/>
              </a:ext>
            </a:extLst>
          </p:cNvPr>
          <p:cNvSpPr>
            <a:spLocks noGrp="1"/>
          </p:cNvSpPr>
          <p:nvPr>
            <p:ph type="title"/>
          </p:nvPr>
        </p:nvSpPr>
        <p:spPr/>
        <p:txBody>
          <a:bodyPr/>
          <a:lstStyle/>
          <a:p>
            <a:r>
              <a:rPr lang="en-GB" dirty="0"/>
              <a:t>Catastrophic Forgetting</a:t>
            </a:r>
          </a:p>
        </p:txBody>
      </p:sp>
      <p:sp>
        <p:nvSpPr>
          <p:cNvPr id="3" name="Content Placeholder 2">
            <a:extLst>
              <a:ext uri="{FF2B5EF4-FFF2-40B4-BE49-F238E27FC236}">
                <a16:creationId xmlns:a16="http://schemas.microsoft.com/office/drawing/2014/main" id="{9AFAF93A-23F1-83E1-A4BE-A2B9622D71C8}"/>
              </a:ext>
            </a:extLst>
          </p:cNvPr>
          <p:cNvSpPr>
            <a:spLocks noGrp="1"/>
          </p:cNvSpPr>
          <p:nvPr>
            <p:ph idx="1"/>
          </p:nvPr>
        </p:nvSpPr>
        <p:spPr/>
        <p:txBody>
          <a:bodyPr/>
          <a:lstStyle/>
          <a:p>
            <a:r>
              <a:rPr lang="en-GB" b="1" dirty="0"/>
              <a:t>Catastrophic Forgetting</a:t>
            </a:r>
            <a:r>
              <a:rPr lang="en-GB" dirty="0"/>
              <a:t>: a phenomenon were a neural network overwrites any existing knowledge in the network when training on new data [1]</a:t>
            </a:r>
          </a:p>
          <a:p>
            <a:r>
              <a:rPr lang="en-GB" dirty="0"/>
              <a:t>Occurs when naively using Offline Training to update an already trained neural network about new classes sequentially</a:t>
            </a:r>
          </a:p>
          <a:p>
            <a:r>
              <a:rPr lang="en-GB" dirty="0"/>
              <a:t>Offline Training does not preserve the existing knowledge in the network</a:t>
            </a:r>
          </a:p>
          <a:p>
            <a:r>
              <a:rPr lang="en-GB" dirty="0"/>
              <a:t>Training process does not have the context that the existing weights in the network represent prior knowledge</a:t>
            </a:r>
          </a:p>
          <a:p>
            <a:r>
              <a:rPr lang="en-GB" dirty="0"/>
              <a:t>Can view them as an initialisation of the network instead</a:t>
            </a:r>
          </a:p>
          <a:p>
            <a:r>
              <a:rPr lang="en-GB" dirty="0"/>
              <a:t>Inspiration for neural networks comes from nature [2] but ability to learn continuously is often overlooked </a:t>
            </a:r>
          </a:p>
          <a:p>
            <a:pPr marL="0" indent="0">
              <a:buNone/>
            </a:pPr>
            <a:endParaRPr lang="en-GB" dirty="0"/>
          </a:p>
          <a:p>
            <a:endParaRPr lang="en-GB" dirty="0"/>
          </a:p>
        </p:txBody>
      </p:sp>
      <p:pic>
        <p:nvPicPr>
          <p:cNvPr id="59" name="Audio 58">
            <a:hlinkClick r:id="" action="ppaction://media"/>
            <a:extLst>
              <a:ext uri="{FF2B5EF4-FFF2-40B4-BE49-F238E27FC236}">
                <a16:creationId xmlns:a16="http://schemas.microsoft.com/office/drawing/2014/main" id="{E27DBE22-9E33-C604-B922-1380B04A0D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89874936"/>
      </p:ext>
    </p:extLst>
  </p:cSld>
  <p:clrMapOvr>
    <a:masterClrMapping/>
  </p:clrMapOvr>
  <mc:AlternateContent xmlns:mc="http://schemas.openxmlformats.org/markup-compatibility/2006">
    <mc:Choice xmlns:p14="http://schemas.microsoft.com/office/powerpoint/2010/main" Requires="p14">
      <p:transition spd="slow" p14:dur="2000" advTm="15767"/>
    </mc:Choice>
    <mc:Fallback>
      <p:transition spd="slow" advTm="15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3" name="Rectangle 2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B8C30F-F02C-E5DD-BF93-DB46C17A8359}"/>
              </a:ext>
            </a:extLst>
          </p:cNvPr>
          <p:cNvSpPr>
            <a:spLocks noGrp="1"/>
          </p:cNvSpPr>
          <p:nvPr>
            <p:ph type="title"/>
          </p:nvPr>
        </p:nvSpPr>
        <p:spPr>
          <a:xfrm>
            <a:off x="1286933" y="609600"/>
            <a:ext cx="10197494" cy="1099457"/>
          </a:xfrm>
        </p:spPr>
        <p:txBody>
          <a:bodyPr vert="horz" lIns="91440" tIns="45720" rIns="91440" bIns="45720" rtlCol="0" anchor="t">
            <a:normAutofit/>
          </a:bodyPr>
          <a:lstStyle/>
          <a:p>
            <a:r>
              <a:rPr lang="en-US" dirty="0"/>
              <a:t>Example of Catastrophic Forgetting</a:t>
            </a:r>
          </a:p>
        </p:txBody>
      </p:sp>
      <p:sp>
        <p:nvSpPr>
          <p:cNvPr id="25" name="Isosceles Triangle 2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00CC59AB-4D96-E21E-9158-347E363D30EB}"/>
              </a:ext>
            </a:extLst>
          </p:cNvPr>
          <p:cNvGrpSpPr/>
          <p:nvPr/>
        </p:nvGrpSpPr>
        <p:grpSpPr>
          <a:xfrm>
            <a:off x="1700384" y="1583411"/>
            <a:ext cx="9370591" cy="5400235"/>
            <a:chOff x="2602585" y="1948543"/>
            <a:chExt cx="7059765" cy="4385638"/>
          </a:xfrm>
        </p:grpSpPr>
        <p:pic>
          <p:nvPicPr>
            <p:cNvPr id="4" name="Picture 3">
              <a:extLst>
                <a:ext uri="{FF2B5EF4-FFF2-40B4-BE49-F238E27FC236}">
                  <a16:creationId xmlns:a16="http://schemas.microsoft.com/office/drawing/2014/main" id="{CC66E6F1-80FF-57FA-3665-53BEC71288B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602586" y="1948543"/>
              <a:ext cx="7059764" cy="3529882"/>
            </a:xfrm>
            <a:prstGeom prst="rect">
              <a:avLst/>
            </a:prstGeom>
          </p:spPr>
        </p:pic>
        <p:sp>
          <p:nvSpPr>
            <p:cNvPr id="5" name="TextBox 4">
              <a:extLst>
                <a:ext uri="{FF2B5EF4-FFF2-40B4-BE49-F238E27FC236}">
                  <a16:creationId xmlns:a16="http://schemas.microsoft.com/office/drawing/2014/main" id="{67130DC0-9F9E-C051-025E-6D496E441F58}"/>
                </a:ext>
              </a:extLst>
            </p:cNvPr>
            <p:cNvSpPr txBox="1"/>
            <p:nvPr/>
          </p:nvSpPr>
          <p:spPr>
            <a:xfrm>
              <a:off x="2602585" y="5495695"/>
              <a:ext cx="7059765" cy="838486"/>
            </a:xfrm>
            <a:prstGeom prst="rect">
              <a:avLst/>
            </a:prstGeom>
            <a:noFill/>
          </p:spPr>
          <p:txBody>
            <a:bodyPr wrap="square" rtlCol="0">
              <a:normAutofit/>
            </a:bodyPr>
            <a:lstStyle/>
            <a:p>
              <a:pPr algn="ctr">
                <a:lnSpc>
                  <a:spcPct val="90000"/>
                </a:lnSpc>
                <a:spcAft>
                  <a:spcPts val="600"/>
                </a:spcAft>
              </a:pPr>
              <a:r>
                <a:rPr lang="en-GB" sz="1600" dirty="0">
                  <a:solidFill>
                    <a:srgbClr val="404040"/>
                  </a:solidFill>
                </a:rPr>
                <a:t>Figure 2: Applying Offline Training on the same model with separate tasks causes Catastrophic Forgetting. Bottom right: Overall loss, other images are classification accuracy</a:t>
              </a:r>
            </a:p>
            <a:p>
              <a:pPr>
                <a:lnSpc>
                  <a:spcPct val="90000"/>
                </a:lnSpc>
                <a:spcAft>
                  <a:spcPts val="600"/>
                </a:spcAft>
              </a:pPr>
              <a:endParaRPr lang="en-GB" sz="1600" dirty="0">
                <a:solidFill>
                  <a:srgbClr val="404040"/>
                </a:solidFill>
              </a:endParaRPr>
            </a:p>
          </p:txBody>
        </p:sp>
      </p:grpSp>
      <p:pic>
        <p:nvPicPr>
          <p:cNvPr id="44" name="Audio 43">
            <a:hlinkClick r:id="" action="ppaction://media"/>
            <a:extLst>
              <a:ext uri="{FF2B5EF4-FFF2-40B4-BE49-F238E27FC236}">
                <a16:creationId xmlns:a16="http://schemas.microsoft.com/office/drawing/2014/main" id="{D2195D65-3664-F4CC-7478-06CEBA3166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76995858"/>
      </p:ext>
    </p:extLst>
  </p:cSld>
  <p:clrMapOvr>
    <a:masterClrMapping/>
  </p:clrMapOvr>
  <mc:AlternateContent xmlns:mc="http://schemas.openxmlformats.org/markup-compatibility/2006">
    <mc:Choice xmlns:p14="http://schemas.microsoft.com/office/powerpoint/2010/main" Requires="p14">
      <p:transition spd="slow" p14:dur="2000" advTm="29339"/>
    </mc:Choice>
    <mc:Fallback>
      <p:transition spd="slow" advTm="29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extLst>
    <p:ext uri="{3A86A75C-4F4B-4683-9AE1-C65F6400EC91}">
      <p14:laserTraceLst xmlns:p14="http://schemas.microsoft.com/office/powerpoint/2010/main">
        <p14:tracePtLst>
          <p14:tracePt t="14875" x="3689350" y="6748463"/>
          <p14:tracePt t="14876" x="3689350" y="6707188"/>
          <p14:tracePt t="14877" x="3703638" y="6692900"/>
          <p14:tracePt t="14878" x="3703638" y="6651625"/>
          <p14:tracePt t="14879" x="3703638" y="6610350"/>
          <p14:tracePt t="14880" x="3716338" y="6556375"/>
          <p14:tracePt t="14881" x="3716338" y="6529388"/>
          <p14:tracePt t="14882" x="3716338" y="6473825"/>
          <p14:tracePt t="14883" x="3730625" y="6432550"/>
          <p14:tracePt t="14884" x="3730625" y="6391275"/>
          <p14:tracePt t="14885" x="3730625" y="6350000"/>
          <p14:tracePt t="14886" x="3730625" y="6308725"/>
          <p14:tracePt t="14887" x="3743325" y="6254750"/>
          <p14:tracePt t="14888" x="3743325" y="6227763"/>
          <p14:tracePt t="14889" x="3743325" y="6186488"/>
          <p14:tracePt t="14890" x="3743325" y="6116638"/>
          <p14:tracePt t="14891" x="3743325" y="6062663"/>
          <p14:tracePt t="14892" x="3757613" y="5994400"/>
          <p14:tracePt t="14893" x="3757613" y="5953125"/>
          <p14:tracePt t="14894" x="3757613" y="5897563"/>
          <p14:tracePt t="14895" x="3757613" y="5884863"/>
          <p14:tracePt t="14896" x="3757613" y="5802313"/>
          <p14:tracePt t="14897" x="3757613" y="5761038"/>
          <p14:tracePt t="14898" x="3757613" y="5705475"/>
          <p14:tracePt t="14899" x="3757613" y="5651500"/>
          <p14:tracePt t="14900" x="3757613" y="5581650"/>
          <p14:tracePt t="14901" x="3757613" y="5541963"/>
          <p14:tracePt t="14902" x="3757613" y="5472113"/>
          <p14:tracePt t="14903" x="3757613" y="5391150"/>
          <p14:tracePt t="14904" x="3757613" y="5362575"/>
          <p14:tracePt t="14905" x="3757613" y="5308600"/>
          <p14:tracePt t="14906" x="3757613" y="5211763"/>
          <p14:tracePt t="14907" x="3757613" y="5157788"/>
          <p14:tracePt t="14908" x="3757613" y="5129213"/>
          <p14:tracePt t="14909" x="3757613" y="5075238"/>
          <p14:tracePt t="14910" x="3743325" y="4978400"/>
          <p14:tracePt t="14911" x="3743325" y="4924425"/>
          <p14:tracePt t="14912" x="3743325" y="4895850"/>
          <p14:tracePt t="14913" x="3730625" y="4827588"/>
          <p14:tracePt t="14914" x="3730625" y="4773613"/>
          <p14:tracePt t="14915" x="3730625" y="4745038"/>
          <p14:tracePt t="14916" x="3716338" y="4649788"/>
          <p14:tracePt t="14917" x="3703638" y="4608513"/>
          <p14:tracePt t="14918" x="3703638" y="4567238"/>
          <p14:tracePt t="14919" x="3689350" y="4513263"/>
          <p14:tracePt t="14920" x="3675063" y="4457700"/>
          <p14:tracePt t="14921" x="3675063" y="4402138"/>
          <p14:tracePt t="14922" x="3662363" y="4333875"/>
          <p14:tracePt t="14924" x="3648075" y="4251325"/>
          <p14:tracePt t="14925" x="3633788" y="4210050"/>
          <p14:tracePt t="14926" x="3633788" y="4183063"/>
          <p14:tracePt t="14928" x="3606800" y="4059238"/>
          <p14:tracePt t="14929" x="3606800" y="4032250"/>
          <p14:tracePt t="14930" x="3592513" y="3990975"/>
          <p14:tracePt t="14931" x="3592513" y="3937000"/>
          <p14:tracePt t="14932" x="3579813" y="3895725"/>
          <p14:tracePt t="14933" x="3565525" y="3854450"/>
          <p14:tracePt t="14934" x="3565525" y="3813175"/>
          <p14:tracePt t="14935" x="3551238" y="3786188"/>
          <p14:tracePt t="14936" x="3551238" y="3730625"/>
          <p14:tracePt t="14937" x="3538538" y="3689350"/>
          <p14:tracePt t="14938" x="3524250" y="3648075"/>
          <p14:tracePt t="14939" x="3524250" y="3606800"/>
          <p14:tracePt t="14940" x="3511550" y="3565525"/>
          <p14:tracePt t="14941" x="3511550" y="3538538"/>
          <p14:tracePt t="14942" x="3497263" y="3497263"/>
          <p14:tracePt t="14943" x="3497263" y="3455988"/>
          <p14:tracePt t="14944" x="3482975" y="3429000"/>
          <p14:tracePt t="14945" x="3482975" y="3387725"/>
          <p14:tracePt t="14946" x="3482975" y="3360738"/>
          <p14:tracePt t="14947" x="3470275" y="3319463"/>
          <p14:tracePt t="14948" x="3470275" y="3292475"/>
          <p14:tracePt t="14949" x="3455988" y="3251200"/>
          <p14:tracePt t="14950" x="3455988" y="3195638"/>
          <p14:tracePt t="14951" x="3441700" y="3168650"/>
          <p14:tracePt t="14952" x="3429000" y="3141663"/>
          <p14:tracePt t="14953" x="3429000" y="3113088"/>
          <p14:tracePt t="14954" x="3414713" y="3071813"/>
          <p14:tracePt t="14955" x="3414713" y="3044825"/>
          <p14:tracePt t="14956" x="3400425" y="3017838"/>
          <p14:tracePt t="14957" x="3400425" y="2990850"/>
          <p14:tracePt t="14958" x="3387725" y="2962275"/>
          <p14:tracePt t="14959" x="3387725" y="2921000"/>
          <p14:tracePt t="14960" x="3373438" y="2908300"/>
          <p14:tracePt t="14961" x="3360738" y="2879725"/>
          <p14:tracePt t="14962" x="3360738" y="2852738"/>
          <p14:tracePt t="14963" x="3346450" y="2811463"/>
          <p14:tracePt t="14964" x="3346450" y="2784475"/>
          <p14:tracePt t="14965" x="3332163" y="2770188"/>
          <p14:tracePt t="14966" x="3332163" y="2743200"/>
          <p14:tracePt t="14967" x="3319463" y="2728913"/>
          <p14:tracePt t="14968" x="3319463" y="2701925"/>
          <p14:tracePt t="14969" x="3305175" y="2674938"/>
          <p14:tracePt t="14970" x="3290888" y="2660650"/>
          <p14:tracePt t="14971" x="3290888" y="2633663"/>
          <p14:tracePt t="14972" x="3278188" y="2606675"/>
          <p14:tracePt t="14973" x="3278188" y="2578100"/>
          <p14:tracePt t="14974" x="3263900" y="2565400"/>
          <p14:tracePt t="14975" x="3263900" y="2551113"/>
          <p14:tracePt t="14976" x="3249613" y="2524125"/>
          <p14:tracePt t="14977" x="3249613" y="2509838"/>
          <p14:tracePt t="14978" x="3249613" y="2495550"/>
          <p14:tracePt t="14979" x="3236913" y="2482850"/>
          <p14:tracePt t="14980" x="3236913" y="2455863"/>
          <p14:tracePt t="14981" x="3222625" y="2441575"/>
          <p14:tracePt t="14982" x="3222625" y="2427288"/>
          <p14:tracePt t="14983" x="3222625" y="2414588"/>
          <p14:tracePt t="14984" x="3222625" y="2400300"/>
          <p14:tracePt t="14985" x="3209925" y="2386013"/>
          <p14:tracePt t="14986" x="3209925" y="2373313"/>
          <p14:tracePt t="14987" x="3209925" y="2359025"/>
          <p14:tracePt t="14988" x="3209925" y="2344738"/>
          <p14:tracePt t="14989" x="3209925" y="2332038"/>
          <p14:tracePt t="14990" x="3195638" y="2332038"/>
          <p14:tracePt t="14991" x="3195638" y="2317750"/>
          <p14:tracePt t="14992" x="3195638" y="2305050"/>
          <p14:tracePt t="14994" x="3195638" y="2290763"/>
          <p14:tracePt t="14995" x="3195638" y="2276475"/>
          <p14:tracePt t="14997" x="3195638" y="2263775"/>
          <p14:tracePt t="14999" x="3195638" y="2249488"/>
          <p14:tracePt t="15001" x="3195638" y="2235200"/>
          <p14:tracePt t="15003" x="3195638" y="2222500"/>
          <p14:tracePt t="15006" x="3195638" y="2208213"/>
          <p14:tracePt t="15009" x="3195638" y="2193925"/>
          <p14:tracePt t="15015" x="3195638" y="2181225"/>
          <p14:tracePt t="15093" x="3195638" y="2193925"/>
          <p14:tracePt t="15104" x="3195638" y="2208213"/>
          <p14:tracePt t="15113" x="3195638" y="2222500"/>
          <p14:tracePt t="15121" x="3195638" y="2235200"/>
          <p14:tracePt t="15127" x="3195638" y="2249488"/>
          <p14:tracePt t="15128" x="3209925" y="2249488"/>
          <p14:tracePt t="15134" x="3209925" y="2263775"/>
          <p14:tracePt t="15136" x="3222625" y="2263775"/>
          <p14:tracePt t="15140" x="3222625" y="2276475"/>
          <p14:tracePt t="15144" x="3236913" y="2276475"/>
          <p14:tracePt t="15150" x="3236913" y="2290763"/>
          <p14:tracePt t="15151" x="3249613" y="2290763"/>
          <p14:tracePt t="15159" x="3263900" y="2290763"/>
          <p14:tracePt t="15161" x="3263900" y="2305050"/>
          <p14:tracePt t="15168" x="3278188" y="2305050"/>
          <p14:tracePt t="15176" x="3290888" y="2317750"/>
          <p14:tracePt t="15183" x="3305175" y="2317750"/>
          <p14:tracePt t="15186" x="3305175" y="2332038"/>
          <p14:tracePt t="15188" x="3319463" y="2332038"/>
          <p14:tracePt t="15192" x="3332163" y="2332038"/>
          <p14:tracePt t="15193" x="3332163" y="2344738"/>
          <p14:tracePt t="15196" x="3346450" y="2344738"/>
          <p14:tracePt t="15201" x="3360738" y="2359025"/>
          <p14:tracePt t="15204" x="3373438" y="2359025"/>
          <p14:tracePt t="15206" x="3387725" y="2359025"/>
          <p14:tracePt t="15208" x="3387725" y="2373313"/>
          <p14:tracePt t="15211" x="3400425" y="2373313"/>
          <p14:tracePt t="15214" x="3414713" y="2373313"/>
          <p14:tracePt t="15215" x="3414713" y="2386013"/>
          <p14:tracePt t="15220" x="3429000" y="2386013"/>
          <p14:tracePt t="15223" x="3441700" y="2386013"/>
          <p14:tracePt t="15227" x="3441700" y="2400300"/>
          <p14:tracePt t="15228" x="3455988" y="2400300"/>
          <p14:tracePt t="15233" x="3470275" y="2400300"/>
          <p14:tracePt t="15236" x="3482975" y="2400300"/>
          <p14:tracePt t="15240" x="3497263" y="2414588"/>
          <p14:tracePt t="15244" x="3511550" y="2414588"/>
          <p14:tracePt t="15248" x="3524250" y="2414588"/>
          <p14:tracePt t="15251" x="3538538" y="2414588"/>
          <p14:tracePt t="15254" x="3551238" y="2414588"/>
          <p14:tracePt t="15255" x="3551238" y="2427288"/>
          <p14:tracePt t="15256" x="3565525" y="2427288"/>
          <p14:tracePt t="15258" x="3579813" y="2427288"/>
          <p14:tracePt t="15260" x="3592513" y="2427288"/>
          <p14:tracePt t="15262" x="3606800" y="2427288"/>
          <p14:tracePt t="15263" x="3621088" y="2427288"/>
          <p14:tracePt t="15265" x="3633788" y="2441575"/>
          <p14:tracePt t="15267" x="3648075" y="2441575"/>
          <p14:tracePt t="15268" x="3662363" y="2441575"/>
          <p14:tracePt t="15270" x="3675063" y="2441575"/>
          <p14:tracePt t="15271" x="3689350" y="2441575"/>
          <p14:tracePt t="15272" x="3703638" y="2441575"/>
          <p14:tracePt t="15273" x="3703638" y="2455863"/>
          <p14:tracePt t="15274" x="3716338" y="2455863"/>
          <p14:tracePt t="15275" x="3730625" y="2455863"/>
          <p14:tracePt t="15277" x="3743325" y="2455863"/>
          <p14:tracePt t="15278" x="3757613" y="2455863"/>
          <p14:tracePt t="15279" x="3771900" y="2455863"/>
          <p14:tracePt t="15282" x="3784600" y="2455863"/>
          <p14:tracePt t="15282" x="3798888" y="2468563"/>
          <p14:tracePt t="15284" x="3813175" y="2468563"/>
          <p14:tracePt t="15285" x="3825875" y="2468563"/>
          <p14:tracePt t="15287" x="3840163" y="2468563"/>
          <p14:tracePt t="15289" x="3854450" y="2468563"/>
          <p14:tracePt t="15291" x="3867150" y="2482850"/>
          <p14:tracePt t="15292" x="3881438" y="2482850"/>
          <p14:tracePt t="15294" x="3894138" y="2482850"/>
          <p14:tracePt t="15296" x="3908425" y="2482850"/>
          <p14:tracePt t="15297" x="3922713" y="2482850"/>
          <p14:tracePt t="15298" x="3922713" y="2495550"/>
          <p14:tracePt t="15299" x="3935413" y="2495550"/>
          <p14:tracePt t="15301" x="3949700" y="2495550"/>
          <p14:tracePt t="15303" x="3963988" y="2495550"/>
          <p14:tracePt t="15305" x="3976688" y="2495550"/>
          <p14:tracePt t="15310" x="3990975" y="2495550"/>
          <p14:tracePt t="15311" x="4005263" y="2495550"/>
          <p14:tracePt t="15313" x="4017963" y="2509838"/>
          <p14:tracePt t="15317" x="4032250" y="2509838"/>
          <p14:tracePt t="15321" x="4044950" y="2509838"/>
          <p14:tracePt t="15326" x="4059238" y="2509838"/>
          <p14:tracePt t="15328" x="4059238" y="2524125"/>
          <p14:tracePt t="15329" x="4073525" y="2524125"/>
          <p14:tracePt t="15338" x="4086225" y="2524125"/>
          <p14:tracePt t="15353" x="4100513" y="2524125"/>
          <p14:tracePt t="15361" x="4114800" y="2536825"/>
          <p14:tracePt t="15366" x="4127500" y="2536825"/>
          <p14:tracePt t="15370" x="4141788" y="2536825"/>
          <p14:tracePt t="15375" x="4156075" y="2536825"/>
          <p14:tracePt t="15377" x="4168775" y="2536825"/>
          <p14:tracePt t="15380" x="4183063" y="2536825"/>
          <p14:tracePt t="15382" x="4183063" y="2551113"/>
          <p14:tracePt t="15383" x="4197350" y="2551113"/>
          <p14:tracePt t="15385" x="4210050" y="2551113"/>
          <p14:tracePt t="15387" x="4224338" y="2551113"/>
          <p14:tracePt t="15389" x="4237038" y="2551113"/>
          <p14:tracePt t="15391" x="4251325" y="2551113"/>
          <p14:tracePt t="15394" x="4265613" y="2551113"/>
          <p14:tracePt t="15395" x="4278313" y="2565400"/>
          <p14:tracePt t="15397" x="4292600" y="2565400"/>
          <p14:tracePt t="15399" x="4306888" y="2565400"/>
          <p14:tracePt t="15401" x="4319588" y="2565400"/>
          <p14:tracePt t="15403" x="4333875" y="2565400"/>
          <p14:tracePt t="15404" x="4348163" y="2565400"/>
          <p14:tracePt t="15406" x="4360863" y="2578100"/>
          <p14:tracePt t="15408" x="4375150" y="2578100"/>
          <p14:tracePt t="15410" x="4387850" y="2578100"/>
          <p14:tracePt t="15412" x="4402138" y="2578100"/>
          <p14:tracePt t="15414" x="4416425" y="2578100"/>
          <p14:tracePt t="15416" x="4429125" y="2578100"/>
          <p14:tracePt t="15418" x="4443413" y="2578100"/>
          <p14:tracePt t="15419" x="4443413" y="2592388"/>
          <p14:tracePt t="15421" x="4457700" y="2592388"/>
          <p14:tracePt t="15423" x="4470400" y="2592388"/>
          <p14:tracePt t="15427" x="4484688" y="2592388"/>
          <p14:tracePt t="15430" x="4498975" y="2592388"/>
          <p14:tracePt t="15435" x="4511675" y="2592388"/>
          <p14:tracePt t="15439" x="4525963" y="2592388"/>
          <p14:tracePt t="15448" x="4538663" y="2606675"/>
          <p14:tracePt t="15486" x="4552950" y="2606675"/>
          <p14:tracePt t="15490" x="4567238" y="2606675"/>
          <p14:tracePt t="15496" x="4579938" y="2606675"/>
          <p14:tracePt t="15499" x="4594225" y="2606675"/>
          <p14:tracePt t="15502" x="4608513" y="2606675"/>
          <p14:tracePt t="15503" x="4608513" y="2619375"/>
          <p14:tracePt t="15505" x="4621213" y="2619375"/>
          <p14:tracePt t="15509" x="4635500" y="2619375"/>
          <p14:tracePt t="15512" x="4649788" y="2619375"/>
          <p14:tracePt t="15515" x="4662488" y="2619375"/>
          <p14:tracePt t="15516" x="4662488" y="2633663"/>
          <p14:tracePt t="15519" x="4676775" y="2633663"/>
          <p14:tracePt t="15522" x="4691063" y="2633663"/>
          <p14:tracePt t="15526" x="4703763" y="2633663"/>
          <p14:tracePt t="15529" x="4718050" y="2647950"/>
          <p14:tracePt t="15533" x="4730750" y="2647950"/>
          <p14:tracePt t="15536" x="4745038" y="2647950"/>
          <p14:tracePt t="15541" x="4759325" y="2647950"/>
          <p14:tracePt t="15544" x="4772025" y="2660650"/>
          <p14:tracePt t="15548" x="4786313" y="2660650"/>
          <p14:tracePt t="15553" x="4800600" y="2660650"/>
          <p14:tracePt t="15556" x="4813300" y="2660650"/>
          <p14:tracePt t="15560" x="4827588" y="2660650"/>
          <p14:tracePt t="15562" x="4827588" y="2674938"/>
          <p14:tracePt t="15563" x="4841875" y="2674938"/>
          <p14:tracePt t="15567" x="4854575" y="2674938"/>
          <p14:tracePt t="15570" x="4868863" y="2674938"/>
          <p14:tracePt t="15574" x="4881563" y="2674938"/>
          <p14:tracePt t="15576" x="4895850" y="2674938"/>
          <p14:tracePt t="15578" x="4895850" y="2687638"/>
          <p14:tracePt t="15580" x="4910138" y="2687638"/>
          <p14:tracePt t="15582" x="4922838" y="2687638"/>
          <p14:tracePt t="15585" x="4937125" y="2687638"/>
          <p14:tracePt t="15587" x="4951413" y="2687638"/>
          <p14:tracePt t="15589" x="4964113" y="2687638"/>
          <p14:tracePt t="15590" x="4964113" y="2701925"/>
          <p14:tracePt t="15591" x="4978400" y="2701925"/>
          <p14:tracePt t="15594" x="4992688" y="2701925"/>
          <p14:tracePt t="15596" x="5005388" y="2701925"/>
          <p14:tracePt t="15603" x="5046663" y="2716213"/>
          <p14:tracePt t="15604" x="5060950" y="2716213"/>
          <p14:tracePt t="15615" x="5129213" y="2728913"/>
          <p14:tracePt t="15616" x="5143500" y="2728913"/>
          <p14:tracePt t="15618" x="5156200" y="2728913"/>
          <p14:tracePt t="15619" x="5170488" y="2728913"/>
          <p14:tracePt t="15622" x="5184775" y="2743200"/>
          <p14:tracePt t="15624" x="5197475" y="2743200"/>
          <p14:tracePt t="15626" x="5211763" y="2743200"/>
          <p14:tracePt t="15628" x="5224463" y="2743200"/>
          <p14:tracePt t="15630" x="5238750" y="2743200"/>
          <p14:tracePt t="15632" x="5238750" y="2757488"/>
          <p14:tracePt t="15633" x="5253038" y="2757488"/>
          <p14:tracePt t="15635" x="5265738" y="2757488"/>
          <p14:tracePt t="15638" x="5280025" y="2757488"/>
          <p14:tracePt t="15640" x="5294313" y="2757488"/>
          <p14:tracePt t="15644" x="5307013" y="2757488"/>
          <p14:tracePt t="15646" x="5321300" y="2757488"/>
          <p14:tracePt t="15647" x="5321300" y="2770188"/>
          <p14:tracePt t="15649" x="5335588" y="2770188"/>
          <p14:tracePt t="15652" x="5348288" y="2770188"/>
          <p14:tracePt t="15654" x="5362575" y="2770188"/>
          <p14:tracePt t="15658" x="5375275" y="2770188"/>
          <p14:tracePt t="15661" x="5389563" y="2770188"/>
          <p14:tracePt t="15662" x="5389563" y="2784475"/>
          <p14:tracePt t="15663" x="5403850" y="2784475"/>
          <p14:tracePt t="15667" x="5416550" y="2784475"/>
          <p14:tracePt t="15669" x="5430838" y="2784475"/>
          <p14:tracePt t="15672" x="5445125" y="2784475"/>
          <p14:tracePt t="15678" x="5457825" y="2784475"/>
          <p14:tracePt t="15681" x="5472113" y="2784475"/>
          <p14:tracePt t="15685" x="5486400" y="2784475"/>
          <p14:tracePt t="15686" x="5486400" y="2798763"/>
          <p14:tracePt t="15690" x="5499100" y="2798763"/>
          <p14:tracePt t="15696" x="5513388" y="2798763"/>
          <p14:tracePt t="15703" x="5526088" y="2798763"/>
          <p14:tracePt t="15709" x="5540375" y="2798763"/>
          <p14:tracePt t="15714" x="5554663" y="2798763"/>
          <p14:tracePt t="15719" x="5567363" y="2798763"/>
          <p14:tracePt t="15729" x="5581650" y="2798763"/>
          <p14:tracePt t="15792" x="5595938" y="2798763"/>
          <p14:tracePt t="15797" x="5595938" y="2811463"/>
          <p14:tracePt t="15799" x="5608638" y="2811463"/>
          <p14:tracePt t="15806" x="5622925" y="2811463"/>
          <p14:tracePt t="15810" x="5637213" y="2811463"/>
          <p14:tracePt t="15815" x="5649913" y="2811463"/>
          <p14:tracePt t="15816" x="5649913" y="2825750"/>
          <p14:tracePt t="15819" x="5664200" y="2825750"/>
          <p14:tracePt t="15822" x="5678488" y="2825750"/>
          <p14:tracePt t="15828" x="5691188" y="2825750"/>
          <p14:tracePt t="15830" x="5705475" y="2825750"/>
          <p14:tracePt t="15832" x="5705475" y="2838450"/>
          <p14:tracePt t="15834" x="5718175" y="2838450"/>
          <p14:tracePt t="15838" x="5732463" y="2838450"/>
          <p14:tracePt t="15841" x="5746750" y="2838450"/>
          <p14:tracePt t="15845" x="5759450" y="2852738"/>
          <p14:tracePt t="15849" x="5773738" y="2852738"/>
          <p14:tracePt t="15854" x="5788025" y="2852738"/>
          <p14:tracePt t="15856" x="5800725" y="2852738"/>
          <p14:tracePt t="15862" x="5815013" y="2852738"/>
          <p14:tracePt t="15865" x="5829300" y="2867025"/>
          <p14:tracePt t="15871" x="5842000" y="2867025"/>
          <p14:tracePt t="15876" x="5856288" y="2867025"/>
          <p14:tracePt t="15880" x="5868988" y="2867025"/>
          <p14:tracePt t="15883" x="5883275" y="2867025"/>
          <p14:tracePt t="15889" x="5897563" y="2879725"/>
          <p14:tracePt t="15891" x="5910263" y="2879725"/>
          <p14:tracePt t="15894" x="5924550" y="2879725"/>
          <p14:tracePt t="15897" x="5938838" y="2879725"/>
          <p14:tracePt t="15900" x="5951538" y="2879725"/>
          <p14:tracePt t="15905" x="5965825" y="2879725"/>
          <p14:tracePt t="15906" x="5980113" y="2879725"/>
          <p14:tracePt t="15909" x="5992813" y="2879725"/>
          <p14:tracePt t="15910" x="5992813" y="2894013"/>
          <p14:tracePt t="15911" x="6007100" y="2894013"/>
          <p14:tracePt t="15914" x="6019800" y="2894013"/>
          <p14:tracePt t="15916" x="6034088" y="2894013"/>
          <p14:tracePt t="15918" x="6048375" y="2894013"/>
          <p14:tracePt t="15921" x="6061075" y="2894013"/>
          <p14:tracePt t="15923" x="6075363" y="2894013"/>
          <p14:tracePt t="15924" x="6075363" y="2908300"/>
          <p14:tracePt t="15925" x="6089650" y="2908300"/>
          <p14:tracePt t="15928" x="6102350" y="2908300"/>
          <p14:tracePt t="15929" x="6116638" y="2908300"/>
          <p14:tracePt t="15931" x="6130925" y="2908300"/>
          <p14:tracePt t="15933" x="6143625" y="2908300"/>
          <p14:tracePt t="15935" x="6157913" y="2921000"/>
          <p14:tracePt t="15938" x="6172200" y="2921000"/>
          <p14:tracePt t="15940" x="6184900" y="2921000"/>
          <p14:tracePt t="15942" x="6199188" y="2921000"/>
          <p14:tracePt t="15944" x="6211888" y="2921000"/>
          <p14:tracePt t="15945" x="6211888" y="2935288"/>
          <p14:tracePt t="15946" x="6226175" y="2935288"/>
          <p14:tracePt t="15949" x="6240463" y="2935288"/>
          <p14:tracePt t="15951" x="6253163" y="2935288"/>
          <p14:tracePt t="15953" x="6267450" y="2935288"/>
          <p14:tracePt t="15955" x="6281738" y="2935288"/>
          <p14:tracePt t="15958" x="6294438" y="2949575"/>
          <p14:tracePt t="15960" x="6308725" y="2949575"/>
          <p14:tracePt t="15962" x="6323013" y="2949575"/>
          <p14:tracePt t="15966" x="6335713" y="2949575"/>
          <p14:tracePt t="15969" x="6350000" y="2949575"/>
          <p14:tracePt t="15973" x="6362700" y="2949575"/>
          <p14:tracePt t="15979" x="6376988" y="2962275"/>
          <p14:tracePt t="15987" x="6391275" y="2962275"/>
          <p14:tracePt t="16003" x="6403975" y="2962275"/>
          <p14:tracePt t="16035" x="6418263" y="2962275"/>
          <p14:tracePt t="16066" x="6432550" y="2962275"/>
          <p14:tracePt t="16075" x="6445250" y="2962275"/>
          <p14:tracePt t="16084" x="6459538" y="2962275"/>
          <p14:tracePt t="16094" x="6473825" y="2962275"/>
          <p14:tracePt t="16115" x="6486525" y="2962275"/>
          <p14:tracePt t="16186" x="6500813" y="2962275"/>
          <p14:tracePt t="16197" x="6513513" y="2962275"/>
          <p14:tracePt t="16203" x="6527800" y="2962275"/>
          <p14:tracePt t="16208" x="6542088" y="2962275"/>
          <p14:tracePt t="16214" x="6554788" y="2962275"/>
          <p14:tracePt t="16219" x="6569075" y="2962275"/>
          <p14:tracePt t="16223" x="6583363" y="2962275"/>
          <p14:tracePt t="16226" x="6596063" y="2962275"/>
          <p14:tracePt t="16232" x="6610350" y="2962275"/>
          <p14:tracePt t="16236" x="6624638" y="2962275"/>
          <p14:tracePt t="16240" x="6637338" y="2962275"/>
          <p14:tracePt t="16243" x="6651625" y="2962275"/>
          <p14:tracePt t="16248" x="6665913" y="2962275"/>
          <p14:tracePt t="16251" x="6678613" y="2962275"/>
          <p14:tracePt t="16255" x="6692900" y="2962275"/>
          <p14:tracePt t="16262" x="6705600" y="2962275"/>
          <p14:tracePt t="16265" x="6719888" y="2962275"/>
          <p14:tracePt t="16269" x="6734175" y="2962275"/>
          <p14:tracePt t="16273" x="6746875" y="2962275"/>
          <p14:tracePt t="16277" x="6761163" y="2962275"/>
          <p14:tracePt t="16282" x="6775450" y="2962275"/>
          <p14:tracePt t="16286" x="6788150" y="2962275"/>
          <p14:tracePt t="16289" x="6802438" y="2962275"/>
          <p14:tracePt t="16294" x="6816725" y="2962275"/>
          <p14:tracePt t="16297" x="6829425" y="2962275"/>
          <p14:tracePt t="16304" x="6843713" y="2962275"/>
          <p14:tracePt t="16311" x="6856413" y="2962275"/>
          <p14:tracePt t="16317" x="6870700" y="2962275"/>
          <p14:tracePt t="16327" x="6884988" y="2962275"/>
          <p14:tracePt t="16341" x="6897688" y="2962275"/>
          <p14:tracePt t="16353" x="6911975" y="2962275"/>
          <p14:tracePt t="16368" x="6926263" y="2976563"/>
          <p14:tracePt t="16388" x="6938963" y="2976563"/>
          <p14:tracePt t="16398" x="6953250" y="2976563"/>
          <p14:tracePt t="16405" x="6967538" y="2976563"/>
          <p14:tracePt t="16409" x="6980238" y="2976563"/>
          <p14:tracePt t="16415" x="6994525" y="2976563"/>
          <p14:tracePt t="16420" x="7007225" y="2976563"/>
          <p14:tracePt t="16424" x="7021513" y="2976563"/>
          <p14:tracePt t="16428" x="7035800" y="2976563"/>
          <p14:tracePt t="16434" x="7048500" y="2976563"/>
          <p14:tracePt t="16437" x="7062788" y="2976563"/>
          <p14:tracePt t="16442" x="7077075" y="2976563"/>
          <p14:tracePt t="16447" x="7089775" y="2976563"/>
          <p14:tracePt t="16451" x="7104063" y="2976563"/>
          <p14:tracePt t="16457" x="7118350" y="2976563"/>
          <p14:tracePt t="16460" x="7131050" y="2976563"/>
          <p14:tracePt t="16466" x="7145338" y="2976563"/>
          <p14:tracePt t="16470" x="7159625" y="2976563"/>
          <p14:tracePt t="16475" x="7172325" y="2976563"/>
          <p14:tracePt t="16480" x="7186613" y="2976563"/>
          <p14:tracePt t="16484" x="7199313" y="2976563"/>
          <p14:tracePt t="16491" x="7213600" y="2990850"/>
          <p14:tracePt t="16496" x="7227888" y="2990850"/>
          <p14:tracePt t="16500" x="7240588" y="2990850"/>
          <p14:tracePt t="16507" x="7254875" y="2990850"/>
          <p14:tracePt t="16514" x="7269163" y="2990850"/>
          <p14:tracePt t="16519" x="7281863" y="2990850"/>
          <p14:tracePt t="16526" x="7296150" y="2990850"/>
          <p14:tracePt t="16527" x="7296150" y="3003550"/>
          <p14:tracePt t="16533" x="7310438" y="3003550"/>
          <p14:tracePt t="16540" x="7323138" y="3003550"/>
          <p14:tracePt t="16547" x="7337425" y="3003550"/>
          <p14:tracePt t="16553" x="7350125" y="3003550"/>
          <p14:tracePt t="16561" x="7364413" y="3003550"/>
          <p14:tracePt t="16570" x="7378700" y="3003550"/>
          <p14:tracePt t="16578" x="7391400" y="3003550"/>
          <p14:tracePt t="16588" x="7405688" y="3003550"/>
          <p14:tracePt t="16597" x="7419975" y="3003550"/>
          <p14:tracePt t="16616" x="7432675" y="3017838"/>
          <p14:tracePt t="16618" x="7446963" y="3017838"/>
          <p14:tracePt t="16632" x="7461250" y="3017838"/>
          <p14:tracePt t="16651" x="7473950" y="3017838"/>
          <p14:tracePt t="16662" x="7488238" y="3030538"/>
          <p14:tracePt t="16684" x="7500938" y="3030538"/>
          <p14:tracePt t="16693" x="7515225" y="3030538"/>
          <p14:tracePt t="16702" x="7529513" y="3030538"/>
          <p14:tracePt t="16708" x="7542213" y="3030538"/>
          <p14:tracePt t="16714" x="7556500" y="3030538"/>
          <p14:tracePt t="16720" x="7570788" y="3030538"/>
          <p14:tracePt t="16723" x="7583488" y="3030538"/>
          <p14:tracePt t="16729" x="7597775" y="3030538"/>
          <p14:tracePt t="16733" x="7612063" y="3030538"/>
          <p14:tracePt t="16736" x="7624763" y="3030538"/>
          <p14:tracePt t="16741" x="7639050" y="3030538"/>
          <p14:tracePt t="16745" x="7653338" y="3030538"/>
          <p14:tracePt t="16748" x="7666038" y="3030538"/>
          <p14:tracePt t="16751" x="7680325" y="3030538"/>
          <p14:tracePt t="16754" x="7693025" y="3030538"/>
          <p14:tracePt t="16759" x="7707313" y="3030538"/>
          <p14:tracePt t="16762" x="7721600" y="3030538"/>
          <p14:tracePt t="16766" x="7734300" y="3030538"/>
          <p14:tracePt t="16770" x="7748588" y="3030538"/>
          <p14:tracePt t="16775" x="7762875" y="3030538"/>
          <p14:tracePt t="16779" x="7775575" y="3030538"/>
          <p14:tracePt t="16782" x="7789863" y="3030538"/>
          <p14:tracePt t="16786" x="7804150" y="3030538"/>
          <p14:tracePt t="16790" x="7816850" y="3030538"/>
          <p14:tracePt t="16796" x="7831138" y="3030538"/>
          <p14:tracePt t="16802" x="7843838" y="3030538"/>
          <p14:tracePt t="16806" x="7858125" y="3030538"/>
          <p14:tracePt t="16812" x="7872413" y="3030538"/>
          <p14:tracePt t="16818" x="7885113" y="3030538"/>
          <p14:tracePt t="16821" x="7899400" y="3030538"/>
          <p14:tracePt t="16827" x="7913688" y="3030538"/>
          <p14:tracePt t="16832" x="7926388" y="3030538"/>
          <p14:tracePt t="16834" x="7940675" y="3030538"/>
          <p14:tracePt t="16838" x="7954963" y="3030538"/>
          <p14:tracePt t="16843" x="7967663" y="3030538"/>
          <p14:tracePt t="16845" x="7981950" y="3030538"/>
          <p14:tracePt t="16849" x="7994650" y="3030538"/>
          <p14:tracePt t="16851" x="8008938" y="3030538"/>
          <p14:tracePt t="16854" x="8023225" y="3030538"/>
          <p14:tracePt t="16856" x="8035925" y="3030538"/>
          <p14:tracePt t="16859" x="8050213" y="3030538"/>
          <p14:tracePt t="16863" x="8064500" y="3030538"/>
          <p14:tracePt t="16866" x="8077200" y="3030538"/>
          <p14:tracePt t="16868" x="8091488" y="3030538"/>
          <p14:tracePt t="16870" x="8105775" y="3030538"/>
          <p14:tracePt t="16873" x="8118475" y="3030538"/>
          <p14:tracePt t="16875" x="8132763" y="3030538"/>
          <p14:tracePt t="16877" x="8147050" y="3030538"/>
          <p14:tracePt t="16880" x="8159750" y="3030538"/>
          <p14:tracePt t="16882" x="8174038" y="3030538"/>
          <p14:tracePt t="16884" x="8186738" y="3030538"/>
          <p14:tracePt t="16885" x="8201025" y="3030538"/>
          <p14:tracePt t="16887" x="8215313" y="3030538"/>
          <p14:tracePt t="16890" x="8228013" y="3030538"/>
          <p14:tracePt t="16892" x="8242300" y="3030538"/>
          <p14:tracePt t="16894" x="8256588" y="3030538"/>
          <p14:tracePt t="16896" x="8269288" y="3030538"/>
          <p14:tracePt t="16898" x="8283575" y="3030538"/>
          <p14:tracePt t="16901" x="8297863" y="3030538"/>
          <p14:tracePt t="16902" x="8310563" y="3030538"/>
          <p14:tracePt t="16904" x="8324850" y="3030538"/>
          <p14:tracePt t="16907" x="8337550" y="3030538"/>
          <p14:tracePt t="16909" x="8351838" y="3030538"/>
          <p14:tracePt t="16911" x="8366125" y="3030538"/>
          <p14:tracePt t="16915" x="8378825" y="3030538"/>
          <p14:tracePt t="16917" x="8393113" y="3030538"/>
          <p14:tracePt t="16919" x="8407400" y="3030538"/>
          <p14:tracePt t="16920" x="8407400" y="3017838"/>
          <p14:tracePt t="16921" x="8420100" y="3017838"/>
          <p14:tracePt t="16924" x="8434388" y="3017838"/>
          <p14:tracePt t="16926" x="8448675" y="3017838"/>
          <p14:tracePt t="16929" x="8461375" y="3017838"/>
          <p14:tracePt t="16931" x="8475663" y="3017838"/>
          <p14:tracePt t="16935" x="8488363" y="3017838"/>
          <p14:tracePt t="16936" x="8502650" y="3017838"/>
          <p14:tracePt t="16938" x="8516938" y="3017838"/>
          <p14:tracePt t="16942" x="8529638" y="3017838"/>
          <p14:tracePt t="16943" x="8543925" y="3017838"/>
          <p14:tracePt t="16946" x="8558213" y="3017838"/>
          <p14:tracePt t="16950" x="8570913" y="3017838"/>
          <p14:tracePt t="16951" x="8585200" y="3017838"/>
          <p14:tracePt t="16954" x="8599488" y="3017838"/>
          <p14:tracePt t="16957" x="8612188" y="3017838"/>
          <p14:tracePt t="16959" x="8626475" y="3017838"/>
          <p14:tracePt t="16963" x="8640763" y="3017838"/>
          <p14:tracePt t="16964" x="8653463" y="3017838"/>
          <p14:tracePt t="16967" x="8667750" y="3017838"/>
          <p14:tracePt t="16969" x="8680450" y="3017838"/>
          <p14:tracePt t="16973" x="8694738" y="3017838"/>
          <p14:tracePt t="16975" x="8709025" y="3017838"/>
          <p14:tracePt t="16978" x="8721725" y="3017838"/>
          <p14:tracePt t="16979" x="8721725" y="3003550"/>
          <p14:tracePt t="16981" x="8736013" y="3003550"/>
          <p14:tracePt t="16984" x="8750300" y="3003550"/>
          <p14:tracePt t="16987" x="8763000" y="3003550"/>
          <p14:tracePt t="16992" x="8777288" y="3003550"/>
          <p14:tracePt t="16993" x="8791575" y="3003550"/>
          <p14:tracePt t="16997" x="8804275" y="3003550"/>
          <p14:tracePt t="16999" x="8818563" y="3003550"/>
          <p14:tracePt t="17004" x="8831263" y="2990850"/>
          <p14:tracePt t="17006" x="8845550" y="2990850"/>
          <p14:tracePt t="17009" x="8859838" y="2990850"/>
          <p14:tracePt t="17013" x="8872538" y="2990850"/>
          <p14:tracePt t="17016" x="8886825" y="2990850"/>
          <p14:tracePt t="17019" x="8901113" y="2990850"/>
          <p14:tracePt t="17022" x="8913813" y="2990850"/>
          <p14:tracePt t="17025" x="8928100" y="2990850"/>
          <p14:tracePt t="17027" x="8942388" y="2990850"/>
          <p14:tracePt t="17030" x="8955088" y="2990850"/>
          <p14:tracePt t="17032" x="8969375" y="2976563"/>
          <p14:tracePt t="17034" x="8982075" y="2976563"/>
          <p14:tracePt t="17036" x="8996363" y="2976563"/>
          <p14:tracePt t="17039" x="9010650" y="2976563"/>
          <p14:tracePt t="17040" x="9023350" y="2976563"/>
          <p14:tracePt t="17042" x="9037638" y="2976563"/>
          <p14:tracePt t="17046" x="9051925" y="2976563"/>
          <p14:tracePt t="17047" x="9064625" y="2976563"/>
          <p14:tracePt t="17048" x="9078913" y="2976563"/>
          <p14:tracePt t="17052" x="9093200" y="2962275"/>
          <p14:tracePt t="17053" x="9105900" y="2962275"/>
          <p14:tracePt t="17055" x="9120188" y="2962275"/>
          <p14:tracePt t="17057" x="9134475" y="2962275"/>
          <p14:tracePt t="17060" x="9147175" y="2962275"/>
          <p14:tracePt t="17062" x="9161463" y="2962275"/>
          <p14:tracePt t="17064" x="9174163" y="2962275"/>
          <p14:tracePt t="17067" x="9188450" y="2962275"/>
          <p14:tracePt t="17068" x="9202738" y="2962275"/>
          <p14:tracePt t="17071" x="9215438" y="2962275"/>
          <p14:tracePt t="17073" x="9229725" y="2962275"/>
          <p14:tracePt t="17075" x="9244013" y="2962275"/>
          <p14:tracePt t="17078" x="9256713" y="2962275"/>
          <p14:tracePt t="17079" x="9256713" y="2949575"/>
          <p14:tracePt t="17080" x="9271000" y="2949575"/>
          <p14:tracePt t="17083" x="9285288" y="2949575"/>
          <p14:tracePt t="17086" x="9297988" y="2949575"/>
          <p14:tracePt t="17088" x="9312275" y="2949575"/>
          <p14:tracePt t="17091" x="9324975" y="2949575"/>
          <p14:tracePt t="17095" x="9339263" y="2949575"/>
          <p14:tracePt t="17097" x="9353550" y="2949575"/>
          <p14:tracePt t="17100" x="9366250" y="2949575"/>
          <p14:tracePt t="17104" x="9380538" y="2949575"/>
          <p14:tracePt t="17109" x="9394825" y="2949575"/>
          <p14:tracePt t="17111" x="9394825" y="2935288"/>
          <p14:tracePt t="17113" x="9407525" y="2935288"/>
          <p14:tracePt t="17121" x="9421813" y="2935288"/>
          <p14:tracePt t="17126" x="9436100" y="2935288"/>
          <p14:tracePt t="17130" x="9448800" y="2935288"/>
          <p14:tracePt t="17138" x="9463088" y="2935288"/>
          <p14:tracePt t="17144" x="9475788" y="2935288"/>
          <p14:tracePt t="17151" x="9490075" y="2935288"/>
          <p14:tracePt t="17165" x="9504363" y="2935288"/>
          <p14:tracePt t="17419" x="9517063" y="2935288"/>
          <p14:tracePt t="17434" x="9531350" y="2935288"/>
          <p14:tracePt t="17446" x="9545638" y="2935288"/>
          <p14:tracePt t="17455" x="9558338" y="2949575"/>
          <p14:tracePt t="17465" x="9572625" y="2949575"/>
          <p14:tracePt t="17470" x="9572625" y="2962275"/>
          <p14:tracePt t="17475" x="9586913" y="2962275"/>
          <p14:tracePt t="17484" x="9599613" y="2976563"/>
          <p14:tracePt t="17494" x="9613900" y="2976563"/>
          <p14:tracePt t="17507" x="9628188" y="2976563"/>
          <p14:tracePt t="17512" x="9628188" y="2990850"/>
          <p14:tracePt t="17696" x="9628188" y="3003550"/>
          <p14:tracePt t="17714" x="9628188" y="3017838"/>
          <p14:tracePt t="17737" x="9628188" y="3030538"/>
          <p14:tracePt t="17748" x="9613900" y="3030538"/>
          <p14:tracePt t="17767" x="9613900" y="3044825"/>
          <p14:tracePt t="17790" x="9613900" y="3059113"/>
          <p14:tracePt t="17791" x="9599613" y="3059113"/>
          <p14:tracePt t="17809" x="9599613" y="3071813"/>
          <p14:tracePt t="17820" x="9586913" y="3071813"/>
          <p14:tracePt t="17824" x="9586913" y="3086100"/>
          <p14:tracePt t="17836" x="9572625" y="3086100"/>
          <p14:tracePt t="17840" x="9572625" y="3100388"/>
          <p14:tracePt t="17849" x="9558338" y="3100388"/>
          <p14:tracePt t="17857" x="9558338" y="3113088"/>
          <p14:tracePt t="17862" x="9545638" y="3113088"/>
          <p14:tracePt t="17874" x="9531350" y="3127375"/>
          <p14:tracePt t="17881" x="9517063" y="3127375"/>
          <p14:tracePt t="17884" x="9517063" y="3141663"/>
          <p14:tracePt t="17887" x="9504363" y="3141663"/>
          <p14:tracePt t="17894" x="9490075" y="3154363"/>
          <p14:tracePt t="17901" x="9475788" y="3168650"/>
          <p14:tracePt t="17903" x="9463088" y="3168650"/>
          <p14:tracePt t="17908" x="9448800" y="3181350"/>
          <p14:tracePt t="17911" x="9436100" y="3181350"/>
          <p14:tracePt t="17914" x="9436100" y="3195638"/>
          <p14:tracePt t="17915" x="9421813" y="3195638"/>
          <p14:tracePt t="17919" x="9407525" y="3209925"/>
          <p14:tracePt t="17924" x="9394825" y="3209925"/>
          <p14:tracePt t="17925" x="9394825" y="3222625"/>
          <p14:tracePt t="17926" x="9380538" y="3222625"/>
          <p14:tracePt t="17930" x="9366250" y="3236913"/>
          <p14:tracePt t="17935" x="9353550" y="3251200"/>
          <p14:tracePt t="17938" x="9339263" y="3251200"/>
          <p14:tracePt t="17940" x="9324975" y="3251200"/>
          <p14:tracePt t="17941" x="9324975" y="3263900"/>
          <p14:tracePt t="17943" x="9312275" y="3263900"/>
          <p14:tracePt t="17945" x="9312275" y="3278188"/>
          <p14:tracePt t="17946" x="9297988" y="3278188"/>
          <p14:tracePt t="17950" x="9285288" y="3292475"/>
          <p14:tracePt t="17952" x="9271000" y="3292475"/>
          <p14:tracePt t="17954" x="9256713" y="3305175"/>
          <p14:tracePt t="17957" x="9244013" y="3305175"/>
          <p14:tracePt t="17959" x="9229725" y="3319463"/>
          <p14:tracePt t="17963" x="9215438" y="3333750"/>
          <p14:tracePt t="17964" x="9202738" y="3333750"/>
          <p14:tracePt t="17967" x="9188450" y="3346450"/>
          <p14:tracePt t="17969" x="9174163" y="3346450"/>
          <p14:tracePt t="17971" x="9161463" y="3346450"/>
          <p14:tracePt t="17972" x="9161463" y="3360738"/>
          <p14:tracePt t="17974" x="9147175" y="3360738"/>
          <p14:tracePt t="17976" x="9134475" y="3360738"/>
          <p14:tracePt t="17977" x="9134475" y="3373438"/>
          <p14:tracePt t="17978" x="9120188" y="3373438"/>
          <p14:tracePt t="17981" x="9105900" y="3373438"/>
          <p14:tracePt t="17982" x="9105900" y="3387725"/>
          <p14:tracePt t="17983" x="9093200" y="3387725"/>
          <p14:tracePt t="17985" x="9078913" y="3387725"/>
          <p14:tracePt t="17988" x="9064625" y="3402013"/>
          <p14:tracePt t="17990" x="9051925" y="3402013"/>
          <p14:tracePt t="17993" x="9037638" y="3402013"/>
          <p14:tracePt t="17994" x="9037638" y="3414713"/>
          <p14:tracePt t="17995" x="9023350" y="3414713"/>
          <p14:tracePt t="17998" x="9010650" y="3414713"/>
          <p14:tracePt t="18001" x="8996363" y="3429000"/>
          <p14:tracePt t="18005" x="8982075" y="3429000"/>
          <p14:tracePt t="18007" x="8969375" y="3429000"/>
          <p14:tracePt t="18008" x="8969375" y="3443288"/>
          <p14:tracePt t="18010" x="8955088" y="3443288"/>
          <p14:tracePt t="18014" x="8942388" y="3443288"/>
          <p14:tracePt t="18015" x="8942388" y="3455988"/>
          <p14:tracePt t="18019" x="8928100" y="3455988"/>
          <p14:tracePt t="18022" x="8913813" y="3455988"/>
          <p14:tracePt t="18023" x="8913813" y="3470275"/>
          <p14:tracePt t="18025" x="8901113" y="3470275"/>
          <p14:tracePt t="18028" x="8886825" y="3470275"/>
          <p14:tracePt t="18029" x="8886825" y="3484563"/>
          <p14:tracePt t="18032" x="8872538" y="3484563"/>
          <p14:tracePt t="18034" x="8859838" y="3497263"/>
          <p14:tracePt t="18036" x="8845550" y="3497263"/>
          <p14:tracePt t="18039" x="8831263" y="3511550"/>
          <p14:tracePt t="18040" x="8818563" y="3511550"/>
          <p14:tracePt t="18043" x="8804275" y="3524250"/>
          <p14:tracePt t="18046" x="8791575" y="3524250"/>
          <p14:tracePt t="18047" x="8777288" y="3538538"/>
          <p14:tracePt t="18049" x="8763000" y="3538538"/>
          <p14:tracePt t="18051" x="8750300" y="3552825"/>
          <p14:tracePt t="18052" x="8736013" y="3552825"/>
          <p14:tracePt t="18054" x="8721725" y="3552825"/>
          <p14:tracePt t="18055" x="8721725" y="3565525"/>
          <p14:tracePt t="18056" x="8709025" y="3565525"/>
          <p14:tracePt t="18057" x="8694738" y="3565525"/>
          <p14:tracePt t="18058" x="8694738" y="3579813"/>
          <p14:tracePt t="18059" x="8680450" y="3579813"/>
          <p14:tracePt t="18060" x="8667750" y="3579813"/>
          <p14:tracePt t="18061" x="8667750" y="3594100"/>
          <p14:tracePt t="18062" x="8653463" y="3594100"/>
          <p14:tracePt t="18063" x="8640763" y="3594100"/>
          <p14:tracePt t="18065" x="8626475" y="3606800"/>
          <p14:tracePt t="18066" x="8612188" y="3606800"/>
          <p14:tracePt t="18068" x="8599488" y="3621088"/>
          <p14:tracePt t="18069" x="8585200" y="3621088"/>
          <p14:tracePt t="18070" x="8570913" y="3621088"/>
          <p14:tracePt t="18071" x="8558213" y="3635375"/>
          <p14:tracePt t="18073" x="8543925" y="3635375"/>
          <p14:tracePt t="18074" x="8529638" y="3648075"/>
          <p14:tracePt t="18075" x="8502650" y="3662363"/>
          <p14:tracePt t="18076" x="8488363" y="3662363"/>
          <p14:tracePt t="18078" x="8461375" y="3676650"/>
          <p14:tracePt t="18081" x="8434388" y="3689350"/>
          <p14:tracePt t="18082" x="8420100" y="3689350"/>
          <p14:tracePt t="18083" x="8407400" y="3689350"/>
          <p14:tracePt t="18084" x="8393113" y="3703638"/>
          <p14:tracePt t="18085" x="8378825" y="3703638"/>
          <p14:tracePt t="18086" x="8366125" y="3703638"/>
          <p14:tracePt t="18087" x="8351838" y="3716338"/>
          <p14:tracePt t="18088" x="8337550" y="3716338"/>
          <p14:tracePt t="18089" x="8324850" y="3730625"/>
          <p14:tracePt t="18090" x="8310563" y="3730625"/>
          <p14:tracePt t="18091" x="8297863" y="3730625"/>
          <p14:tracePt t="18092" x="8269288" y="3744913"/>
          <p14:tracePt t="18094" x="8242300" y="3744913"/>
          <p14:tracePt t="18095" x="8242300" y="3757613"/>
          <p14:tracePt t="18096" x="8215313" y="3757613"/>
          <p14:tracePt t="18097" x="8201025" y="3757613"/>
          <p14:tracePt t="18098" x="8186738" y="3771900"/>
          <p14:tracePt t="18100" x="8174038" y="3771900"/>
          <p14:tracePt t="18101" x="8147050" y="3786188"/>
          <p14:tracePt t="18102" x="8132763" y="3786188"/>
          <p14:tracePt t="18103" x="8118475" y="3786188"/>
          <p14:tracePt t="18104" x="8105775" y="3798888"/>
          <p14:tracePt t="18105" x="8091488" y="3798888"/>
          <p14:tracePt t="18106" x="8077200" y="3813175"/>
          <p14:tracePt t="18107" x="8050213" y="3813175"/>
          <p14:tracePt t="18108" x="8035925" y="3827463"/>
          <p14:tracePt t="18109" x="8023225" y="3827463"/>
          <p14:tracePt t="18110" x="8008938" y="3827463"/>
          <p14:tracePt t="18111" x="7994650" y="3827463"/>
          <p14:tracePt t="18112" x="7981950" y="3840163"/>
          <p14:tracePt t="18113" x="7954963" y="3840163"/>
          <p14:tracePt t="18114" x="7940675" y="3854450"/>
          <p14:tracePt t="18115" x="7926388" y="3854450"/>
          <p14:tracePt t="18116" x="7913688" y="3854450"/>
          <p14:tracePt t="18117" x="7885113" y="3867150"/>
          <p14:tracePt t="18118" x="7872413" y="3867150"/>
          <p14:tracePt t="18119" x="7858125" y="3867150"/>
          <p14:tracePt t="18120" x="7843838" y="3881438"/>
          <p14:tracePt t="18121" x="7831138" y="3881438"/>
          <p14:tracePt t="18122" x="7816850" y="3895725"/>
          <p14:tracePt t="18123" x="7789863" y="3895725"/>
          <p14:tracePt t="18124" x="7775575" y="3895725"/>
          <p14:tracePt t="18125" x="7762875" y="3908425"/>
          <p14:tracePt t="18126" x="7748588" y="3908425"/>
          <p14:tracePt t="18127" x="7734300" y="3908425"/>
          <p14:tracePt t="18128" x="7707313" y="3922713"/>
          <p14:tracePt t="18129" x="7693025" y="3922713"/>
          <p14:tracePt t="18130" x="7680325" y="3937000"/>
          <p14:tracePt t="18131" x="7666038" y="3937000"/>
          <p14:tracePt t="18132" x="7653338" y="3937000"/>
          <p14:tracePt t="18133" x="7639050" y="3949700"/>
          <p14:tracePt t="18134" x="7624763" y="3949700"/>
          <p14:tracePt t="18135" x="7612063" y="3949700"/>
          <p14:tracePt t="18136" x="7583488" y="3949700"/>
          <p14:tracePt t="18137" x="7570788" y="3963988"/>
          <p14:tracePt t="18138" x="7556500" y="3963988"/>
          <p14:tracePt t="18139" x="7542213" y="3963988"/>
          <p14:tracePt t="18140" x="7529513" y="3978275"/>
          <p14:tracePt t="18141" x="7500938" y="3978275"/>
          <p14:tracePt t="18142" x="7488238" y="3978275"/>
          <p14:tracePt t="18143" x="7473950" y="3990975"/>
          <p14:tracePt t="18144" x="7446963" y="3990975"/>
          <p14:tracePt t="18145" x="7419975" y="4005263"/>
          <p14:tracePt t="18146" x="7405688" y="4005263"/>
          <p14:tracePt t="18147" x="7391400" y="4019550"/>
          <p14:tracePt t="18148" x="7364413" y="4019550"/>
          <p14:tracePt t="18149" x="7350125" y="4019550"/>
          <p14:tracePt t="18150" x="7323138" y="4032250"/>
          <p14:tracePt t="18151" x="7310438" y="4032250"/>
          <p14:tracePt t="18152" x="7281863" y="4046538"/>
          <p14:tracePt t="18153" x="7254875" y="4046538"/>
          <p14:tracePt t="18154" x="7240588" y="4059238"/>
          <p14:tracePt t="18155" x="7213600" y="4059238"/>
          <p14:tracePt t="18156" x="7199313" y="4073525"/>
          <p14:tracePt t="18157" x="7172325" y="4073525"/>
          <p14:tracePt t="18158" x="7145338" y="4087813"/>
          <p14:tracePt t="18159" x="7131050" y="4087813"/>
          <p14:tracePt t="18160" x="7118350" y="4087813"/>
          <p14:tracePt t="18161" x="7089775" y="4100513"/>
          <p14:tracePt t="18162" x="7062788" y="4100513"/>
          <p14:tracePt t="18163" x="7048500" y="4114800"/>
          <p14:tracePt t="18164" x="7007225" y="4129088"/>
          <p14:tracePt t="18165" x="6980238" y="4129088"/>
          <p14:tracePt t="18166" x="6953250" y="4141788"/>
          <p14:tracePt t="18167" x="6926263" y="4141788"/>
          <p14:tracePt t="18168" x="6884988" y="4156075"/>
          <p14:tracePt t="18169" x="6856413" y="4170363"/>
          <p14:tracePt t="18170" x="6829425" y="4170363"/>
          <p14:tracePt t="18171" x="6802438" y="4183063"/>
          <p14:tracePt t="18172" x="6788150" y="4183063"/>
          <p14:tracePt t="18173" x="6761163" y="4197350"/>
          <p14:tracePt t="18174" x="6734175" y="4197350"/>
          <p14:tracePt t="18175" x="6705600" y="4210050"/>
          <p14:tracePt t="18176" x="6665913" y="4224338"/>
          <p14:tracePt t="18177" x="6651625" y="4224338"/>
          <p14:tracePt t="18178" x="6610350" y="4238625"/>
          <p14:tracePt t="18179" x="6583363" y="4251325"/>
          <p14:tracePt t="18180" x="6569075" y="4251325"/>
          <p14:tracePt t="18181" x="6542088" y="4251325"/>
          <p14:tracePt t="18182" x="6513513" y="4265613"/>
          <p14:tracePt t="18183" x="6486525" y="4265613"/>
          <p14:tracePt t="18184" x="6445250" y="4279900"/>
          <p14:tracePt t="18185" x="6418263" y="4279900"/>
          <p14:tracePt t="18186" x="6391275" y="4292600"/>
          <p14:tracePt t="18187" x="6362700" y="4306888"/>
          <p14:tracePt t="18188" x="6350000" y="4306888"/>
          <p14:tracePt t="18189" x="6323013" y="4306888"/>
          <p14:tracePt t="18190" x="6294438" y="4321175"/>
          <p14:tracePt t="18191" x="6267450" y="4321175"/>
          <p14:tracePt t="18192" x="6226175" y="4333875"/>
          <p14:tracePt t="18193" x="6199188" y="4333875"/>
          <p14:tracePt t="18194" x="6172200" y="4348163"/>
          <p14:tracePt t="18195" x="6143625" y="4348163"/>
          <p14:tracePt t="18196" x="6130925" y="4362450"/>
          <p14:tracePt t="18197" x="6116638" y="4362450"/>
          <p14:tracePt t="18198" x="6089650" y="4362450"/>
          <p14:tracePt t="18199" x="6075363" y="4375150"/>
          <p14:tracePt t="18200" x="6048375" y="4375150"/>
          <p14:tracePt t="18201" x="6007100" y="4389438"/>
          <p14:tracePt t="18202" x="5992813" y="4389438"/>
          <p14:tracePt t="18203" x="5965825" y="4389438"/>
          <p14:tracePt t="18204" x="5938838" y="4389438"/>
          <p14:tracePt t="18205" x="5910263" y="4402138"/>
          <p14:tracePt t="18206" x="5897563" y="4402138"/>
          <p14:tracePt t="18207" x="5856288" y="4416425"/>
          <p14:tracePt t="18208" x="5842000" y="4416425"/>
          <p14:tracePt t="18209" x="5815013" y="4416425"/>
          <p14:tracePt t="18210" x="5788025" y="4430713"/>
          <p14:tracePt t="18211" x="5773738" y="4430713"/>
          <p14:tracePt t="18212" x="5746750" y="4430713"/>
          <p14:tracePt t="18213" x="5718175" y="4443413"/>
          <p14:tracePt t="18214" x="5705475" y="4443413"/>
          <p14:tracePt t="18215" x="5678488" y="4443413"/>
          <p14:tracePt t="18216" x="5664200" y="4457700"/>
          <p14:tracePt t="18217" x="5649913" y="4457700"/>
          <p14:tracePt t="18218" x="5622925" y="4457700"/>
          <p14:tracePt t="18219" x="5608638" y="4457700"/>
          <p14:tracePt t="18220" x="5581650" y="4471988"/>
          <p14:tracePt t="18221" x="5554663" y="4471988"/>
          <p14:tracePt t="18223" x="5526088" y="4471988"/>
          <p14:tracePt t="18224" x="5513388" y="4484688"/>
          <p14:tracePt t="18225" x="5486400" y="4484688"/>
          <p14:tracePt t="18226" x="5472113" y="4484688"/>
          <p14:tracePt t="18227" x="5457825" y="4484688"/>
          <p14:tracePt t="18228" x="5416550" y="4498975"/>
          <p14:tracePt t="18229" x="5389563" y="4498975"/>
          <p14:tracePt t="18230" x="5375275" y="4498975"/>
          <p14:tracePt t="18231" x="5362575" y="4498975"/>
          <p14:tracePt t="18232" x="5348288" y="4513263"/>
          <p14:tracePt t="18233" x="5321300" y="4513263"/>
          <p14:tracePt t="18235" x="5294313" y="4513263"/>
          <p14:tracePt t="18236" x="5280025" y="4513263"/>
          <p14:tracePt t="18237" x="5265738" y="4513263"/>
          <p14:tracePt t="18238" x="5253038" y="4513263"/>
          <p14:tracePt t="18239" x="5238750" y="4525963"/>
          <p14:tracePt t="18240" x="5224463" y="4525963"/>
          <p14:tracePt t="18241" x="5211763" y="4525963"/>
          <p14:tracePt t="18242" x="5197475" y="4525963"/>
          <p14:tracePt t="18243" x="5184775" y="4525963"/>
          <p14:tracePt t="18244" x="5170488" y="4525963"/>
          <p14:tracePt t="18245" x="5156200" y="4525963"/>
          <p14:tracePt t="18246" x="5143500" y="4525963"/>
          <p14:tracePt t="18247" x="5143500" y="4540250"/>
          <p14:tracePt t="18248" x="5129213" y="4540250"/>
          <p14:tracePt t="18249" x="5114925" y="4540250"/>
          <p14:tracePt t="18250" x="5102225" y="4540250"/>
          <p14:tracePt t="18252" x="5087938" y="4540250"/>
          <p14:tracePt t="18253" x="5073650" y="4540250"/>
          <p14:tracePt t="18255" x="5060950" y="4540250"/>
          <p14:tracePt t="18256" x="5046663" y="4540250"/>
          <p14:tracePt t="18258" x="5032375" y="4552950"/>
          <p14:tracePt t="18260" x="5019675" y="4552950"/>
          <p14:tracePt t="18261" x="5005388" y="4552950"/>
          <p14:tracePt t="18263" x="4992688" y="4552950"/>
          <p14:tracePt t="18265" x="4978400" y="4552950"/>
          <p14:tracePt t="18266" x="4978400" y="4567238"/>
          <p14:tracePt t="18268" x="4964113" y="4567238"/>
          <p14:tracePt t="18271" x="4951413" y="4567238"/>
          <p14:tracePt t="18275" x="4937125" y="4567238"/>
          <p14:tracePt t="18276" x="4922838" y="4567238"/>
          <p14:tracePt t="18279" x="4922838" y="4581525"/>
          <p14:tracePt t="18280" x="4910138" y="4581525"/>
          <p14:tracePt t="18284" x="4895850" y="4581525"/>
          <p14:tracePt t="18286" x="4881563" y="4581525"/>
          <p14:tracePt t="18289" x="4868863" y="4594225"/>
          <p14:tracePt t="18292" x="4854575" y="4594225"/>
          <p14:tracePt t="18294" x="4841875" y="4594225"/>
          <p14:tracePt t="18296" x="4841875" y="4608513"/>
          <p14:tracePt t="18297" x="4827588" y="4608513"/>
          <p14:tracePt t="18299" x="4813300" y="4608513"/>
          <p14:tracePt t="18301" x="4800600" y="4622800"/>
          <p14:tracePt t="18303" x="4786313" y="4622800"/>
          <p14:tracePt t="18304" x="4772025" y="4622800"/>
          <p14:tracePt t="18305" x="4772025" y="4635500"/>
          <p14:tracePt t="18306" x="4759325" y="4635500"/>
          <p14:tracePt t="18308" x="4745038" y="4635500"/>
          <p14:tracePt t="18310" x="4745038" y="4649788"/>
          <p14:tracePt t="18311" x="4730750" y="4649788"/>
          <p14:tracePt t="18312" x="4718050" y="4649788"/>
          <p14:tracePt t="18314" x="4718050" y="4664075"/>
          <p14:tracePt t="18315" x="4703763" y="4664075"/>
          <p14:tracePt t="18317" x="4691063" y="4664075"/>
          <p14:tracePt t="18319" x="4676775" y="4664075"/>
          <p14:tracePt t="18320" x="4676775" y="4676775"/>
          <p14:tracePt t="18321" x="4662488" y="4676775"/>
          <p14:tracePt t="18323" x="4649788" y="4676775"/>
          <p14:tracePt t="18324" x="4649788" y="4691063"/>
          <p14:tracePt t="18325" x="4635500" y="4691063"/>
          <p14:tracePt t="18327" x="4621213" y="4691063"/>
          <p14:tracePt t="18328" x="4621213" y="4705350"/>
          <p14:tracePt t="18329" x="4608513" y="4705350"/>
          <p14:tracePt t="18332" x="4594225" y="4718050"/>
          <p14:tracePt t="18334" x="4579938" y="4718050"/>
          <p14:tracePt t="18338" x="4567238" y="4732338"/>
          <p14:tracePt t="18339" x="4552950" y="4732338"/>
          <p14:tracePt t="18342" x="4538663" y="4745038"/>
          <p14:tracePt t="18345" x="4525963" y="4745038"/>
          <p14:tracePt t="18348" x="4525963" y="4759325"/>
          <p14:tracePt t="18349" x="4511675" y="4759325"/>
          <p14:tracePt t="18353" x="4498975" y="4759325"/>
          <p14:tracePt t="18354" x="4498975" y="4773613"/>
          <p14:tracePt t="18357" x="4484688" y="4773613"/>
          <p14:tracePt t="18359" x="4484688" y="4786313"/>
          <p14:tracePt t="18362" x="4470400" y="4786313"/>
          <p14:tracePt t="18366" x="4457700" y="4800600"/>
          <p14:tracePt t="18369" x="4443413" y="4800600"/>
          <p14:tracePt t="18370" x="4443413" y="4814888"/>
          <p14:tracePt t="18372" x="4429125" y="4814888"/>
          <p14:tracePt t="18374" x="4429125" y="4827588"/>
          <p14:tracePt t="18375" x="4416425" y="4827588"/>
          <p14:tracePt t="18377" x="4402138" y="4827588"/>
          <p14:tracePt t="18378" x="4402138" y="4841875"/>
          <p14:tracePt t="18380" x="4387850" y="4841875"/>
          <p14:tracePt t="18382" x="4375150" y="4856163"/>
          <p14:tracePt t="18383" x="4360863" y="4856163"/>
          <p14:tracePt t="18386" x="4348163" y="4868863"/>
          <p14:tracePt t="18387" x="4333875" y="4868863"/>
          <p14:tracePt t="18389" x="4319588" y="4883150"/>
          <p14:tracePt t="18391" x="4306888" y="4883150"/>
          <p14:tracePt t="18392" x="4292600" y="4883150"/>
          <p14:tracePt t="18394" x="4278313" y="4895850"/>
          <p14:tracePt t="18395" x="4265613" y="4895850"/>
          <p14:tracePt t="18397" x="4251325" y="4895850"/>
          <p14:tracePt t="18398" x="4237038" y="4910138"/>
          <p14:tracePt t="18400" x="4224338" y="4910138"/>
          <p14:tracePt t="18401" x="4210050" y="4924425"/>
          <p14:tracePt t="18403" x="4197350" y="4924425"/>
          <p14:tracePt t="18404" x="4183063" y="4924425"/>
          <p14:tracePt t="18405" x="4168775" y="4937125"/>
          <p14:tracePt t="18407" x="4156075" y="4937125"/>
          <p14:tracePt t="18408" x="4156075" y="4951413"/>
          <p14:tracePt t="18409" x="4141788" y="4951413"/>
          <p14:tracePt t="18410" x="4127500" y="4951413"/>
          <p14:tracePt t="18412" x="4114800" y="4965700"/>
          <p14:tracePt t="18413" x="4100513" y="4965700"/>
          <p14:tracePt t="18414" x="4086225" y="4965700"/>
          <p14:tracePt t="18416" x="4073525" y="4978400"/>
          <p14:tracePt t="18418" x="4059238" y="4978400"/>
          <p14:tracePt t="18419" x="4044950" y="4978400"/>
          <p14:tracePt t="18420" x="4044950" y="4992688"/>
          <p14:tracePt t="18421" x="4032250" y="4992688"/>
          <p14:tracePt t="18422" x="4017963" y="4992688"/>
          <p14:tracePt t="18425" x="4005263" y="5006975"/>
          <p14:tracePt t="18426" x="3990975" y="5006975"/>
          <p14:tracePt t="18428" x="3976688" y="5019675"/>
          <p14:tracePt t="18430" x="3963988" y="5019675"/>
          <p14:tracePt t="18432" x="3949700" y="5033963"/>
          <p14:tracePt t="18433" x="3935413" y="5033963"/>
          <p14:tracePt t="18435" x="3922713" y="5033963"/>
          <p14:tracePt t="18437" x="3908425" y="5048250"/>
          <p14:tracePt t="18439" x="3894138" y="5048250"/>
          <p14:tracePt t="18441" x="3881438" y="5048250"/>
          <p14:tracePt t="18442" x="3881438" y="5060950"/>
          <p14:tracePt t="18444" x="3867150" y="5060950"/>
          <p14:tracePt t="18446" x="3854450" y="5060950"/>
          <p14:tracePt t="18450" x="3840163" y="5075238"/>
          <p14:tracePt t="18452" x="3825875" y="5075238"/>
          <p14:tracePt t="18455" x="3813175" y="5075238"/>
          <p14:tracePt t="18459" x="3798888" y="5087938"/>
          <p14:tracePt t="18467" x="3784600" y="5087938"/>
          <p14:tracePt t="18504" x="3784600" y="5102225"/>
          <p14:tracePt t="18506" x="3771900" y="5102225"/>
          <p14:tracePt t="18520" x="3757613" y="5116513"/>
          <p14:tracePt t="18524" x="3743325" y="5116513"/>
          <p14:tracePt t="18527" x="3730625" y="5116513"/>
          <p14:tracePt t="18530" x="3716338" y="5129213"/>
          <p14:tracePt t="18534" x="3703638" y="5129213"/>
          <p14:tracePt t="18537" x="3689350" y="5129213"/>
          <p14:tracePt t="18540" x="3689350" y="5143500"/>
          <p14:tracePt t="18541" x="3675063" y="5143500"/>
          <p14:tracePt t="18544" x="3662363" y="5143500"/>
          <p14:tracePt t="18550" x="3648075" y="5143500"/>
          <p14:tracePt t="18552" x="3648075" y="5157788"/>
          <p14:tracePt t="18553" x="3633788" y="5157788"/>
          <p14:tracePt t="18560" x="3621088" y="5157788"/>
          <p14:tracePt t="18729" x="3633788" y="5157788"/>
          <p14:tracePt t="18819" x="3633788" y="5170488"/>
          <p14:tracePt t="18860" x="3648075" y="5170488"/>
          <p14:tracePt t="18913" x="3662363" y="5170488"/>
          <p14:tracePt t="18924" x="3675063" y="5170488"/>
          <p14:tracePt t="18932" x="3689350" y="5170488"/>
          <p14:tracePt t="18937" x="3703638" y="5170488"/>
          <p14:tracePt t="18940" x="3716338" y="5170488"/>
          <p14:tracePt t="18944" x="3730625" y="5170488"/>
          <p14:tracePt t="18950" x="3743325" y="5170488"/>
          <p14:tracePt t="18952" x="3757613" y="5170488"/>
          <p14:tracePt t="18957" x="3771900" y="5170488"/>
          <p14:tracePt t="18958" x="3784600" y="5170488"/>
          <p14:tracePt t="18961" x="3798888" y="5170488"/>
          <p14:tracePt t="18964" x="3813175" y="5170488"/>
          <p14:tracePt t="18967" x="3825875" y="5170488"/>
          <p14:tracePt t="18969" x="3840163" y="5170488"/>
          <p14:tracePt t="18972" x="3854450" y="5170488"/>
          <p14:tracePt t="18974" x="3867150" y="5170488"/>
          <p14:tracePt t="18978" x="3881438" y="5170488"/>
          <p14:tracePt t="18980" x="3894138" y="5170488"/>
          <p14:tracePt t="18982" x="3908425" y="5170488"/>
          <p14:tracePt t="18985" x="3922713" y="5170488"/>
          <p14:tracePt t="18989" x="3935413" y="5170488"/>
          <p14:tracePt t="18991" x="3949700" y="5170488"/>
          <p14:tracePt t="18993" x="3963988" y="5170488"/>
          <p14:tracePt t="18995" x="3976688" y="5170488"/>
          <p14:tracePt t="18998" x="3990975" y="5170488"/>
          <p14:tracePt t="19001" x="4005263" y="5170488"/>
          <p14:tracePt t="19005" x="4017963" y="5170488"/>
          <p14:tracePt t="19006" x="4032250" y="5170488"/>
          <p14:tracePt t="19011" x="4044950" y="5170488"/>
          <p14:tracePt t="19013" x="4059238" y="5170488"/>
          <p14:tracePt t="19016" x="4073525" y="5170488"/>
          <p14:tracePt t="19019" x="4086225" y="5170488"/>
          <p14:tracePt t="19021" x="4100513" y="5170488"/>
          <p14:tracePt t="19025" x="4114800" y="5170488"/>
          <p14:tracePt t="19027" x="4127500" y="5170488"/>
          <p14:tracePt t="19029" x="4141788" y="5170488"/>
          <p14:tracePt t="19032" x="4156075" y="5170488"/>
          <p14:tracePt t="19034" x="4168775" y="5170488"/>
          <p14:tracePt t="19036" x="4183063" y="5170488"/>
          <p14:tracePt t="19039" x="4197350" y="5170488"/>
          <p14:tracePt t="19041" x="4210050" y="5170488"/>
          <p14:tracePt t="19043" x="4224338" y="5170488"/>
          <p14:tracePt t="19046" x="4237038" y="5170488"/>
          <p14:tracePt t="19047" x="4251325" y="5170488"/>
          <p14:tracePt t="19049" x="4265613" y="5170488"/>
          <p14:tracePt t="19051" x="4278313" y="5170488"/>
          <p14:tracePt t="19053" x="4292600" y="5170488"/>
          <p14:tracePt t="19054" x="4306888" y="5157788"/>
          <p14:tracePt t="19055" x="4319588" y="5157788"/>
          <p14:tracePt t="19057" x="4333875" y="5157788"/>
          <p14:tracePt t="19058" x="4348163" y="5157788"/>
          <p14:tracePt t="19060" x="4360863" y="5157788"/>
          <p14:tracePt t="19061" x="4375150" y="5157788"/>
          <p14:tracePt t="19062" x="4387850" y="5157788"/>
          <p14:tracePt t="19063" x="4402138" y="5157788"/>
          <p14:tracePt t="19064" x="4416425" y="5157788"/>
          <p14:tracePt t="19066" x="4429125" y="5157788"/>
          <p14:tracePt t="19067" x="4443413" y="5157788"/>
          <p14:tracePt t="19068" x="4457700" y="5157788"/>
          <p14:tracePt t="19070" x="4470400" y="5157788"/>
          <p14:tracePt t="19071" x="4484688" y="5157788"/>
          <p14:tracePt t="19072" x="4498975" y="5157788"/>
          <p14:tracePt t="19073" x="4511675" y="5157788"/>
          <p14:tracePt t="19074" x="4525963" y="5157788"/>
          <p14:tracePt t="19075" x="4538663" y="5157788"/>
          <p14:tracePt t="19076" x="4552950" y="5157788"/>
          <p14:tracePt t="19077" x="4567238" y="5157788"/>
          <p14:tracePt t="19079" x="4579938" y="5157788"/>
          <p14:tracePt t="19080" x="4608513" y="5157788"/>
          <p14:tracePt t="19082" x="4621213" y="5157788"/>
          <p14:tracePt t="19083" x="4635500" y="5157788"/>
          <p14:tracePt t="19084" x="4649788" y="5157788"/>
          <p14:tracePt t="19085" x="4662488" y="5157788"/>
          <p14:tracePt t="19087" x="4676775" y="5157788"/>
          <p14:tracePt t="19088" x="4691063" y="5157788"/>
          <p14:tracePt t="19089" x="4703763" y="5157788"/>
          <p14:tracePt t="19090" x="4718050" y="5157788"/>
          <p14:tracePt t="19091" x="4730750" y="5157788"/>
          <p14:tracePt t="19092" x="4745038" y="5157788"/>
          <p14:tracePt t="19093" x="4759325" y="5157788"/>
          <p14:tracePt t="19094" x="4772025" y="5157788"/>
          <p14:tracePt t="19095" x="4786313" y="5157788"/>
          <p14:tracePt t="19096" x="4800600" y="5157788"/>
          <p14:tracePt t="19097" x="4813300" y="5157788"/>
          <p14:tracePt t="19099" x="4827588" y="5157788"/>
          <p14:tracePt t="19100" x="4854575" y="5157788"/>
          <p14:tracePt t="19101" x="4868863" y="5157788"/>
          <p14:tracePt t="19102" x="4868863" y="5143500"/>
          <p14:tracePt t="19103" x="4881563" y="5143500"/>
          <p14:tracePt t="19104" x="4895850" y="5143500"/>
          <p14:tracePt t="19105" x="4910138" y="5143500"/>
          <p14:tracePt t="19106" x="4922838" y="5143500"/>
          <p14:tracePt t="19109" x="4937125" y="5143500"/>
          <p14:tracePt t="19110" x="4951413" y="5143500"/>
          <p14:tracePt t="19111" x="4964113" y="5143500"/>
          <p14:tracePt t="19113" x="4978400" y="5143500"/>
          <p14:tracePt t="19114" x="4992688" y="5143500"/>
          <p14:tracePt t="19115" x="5005388" y="5143500"/>
          <p14:tracePt t="19117" x="5019675" y="5143500"/>
          <p14:tracePt t="19118" x="5032375" y="5143500"/>
          <p14:tracePt t="19120" x="5046663" y="5143500"/>
          <p14:tracePt t="19122" x="5060950" y="5143500"/>
          <p14:tracePt t="19123" x="5073650" y="5143500"/>
          <p14:tracePt t="19125" x="5087938" y="5143500"/>
          <p14:tracePt t="19126" x="5102225" y="5143500"/>
          <p14:tracePt t="19129" x="5114925" y="5143500"/>
          <p14:tracePt t="19130" x="5129213" y="5143500"/>
          <p14:tracePt t="19132" x="5143500" y="5143500"/>
          <p14:tracePt t="19134" x="5156200" y="5143500"/>
          <p14:tracePt t="19136" x="5170488" y="5143500"/>
          <p14:tracePt t="19138" x="5184775" y="5143500"/>
          <p14:tracePt t="19139" x="5197475" y="5143500"/>
          <p14:tracePt t="19143" x="5211763" y="5143500"/>
          <p14:tracePt t="19144" x="5224463" y="5143500"/>
          <p14:tracePt t="19146" x="5238750" y="5143500"/>
          <p14:tracePt t="19148" x="5253038" y="5143500"/>
          <p14:tracePt t="19151" x="5265738" y="5143500"/>
          <p14:tracePt t="19152" x="5280025" y="5143500"/>
          <p14:tracePt t="19154" x="5294313" y="5143500"/>
          <p14:tracePt t="19157" x="5307013" y="5129213"/>
          <p14:tracePt t="19158" x="5321300" y="5129213"/>
          <p14:tracePt t="19160" x="5335588" y="5129213"/>
          <p14:tracePt t="19162" x="5348288" y="5129213"/>
          <p14:tracePt t="19164" x="5362575" y="5129213"/>
          <p14:tracePt t="19166" x="5375275" y="5129213"/>
          <p14:tracePt t="19169" x="5389563" y="5129213"/>
          <p14:tracePt t="19172" x="5403850" y="5129213"/>
          <p14:tracePt t="19173" x="5416550" y="5129213"/>
          <p14:tracePt t="19175" x="5430838" y="5129213"/>
          <p14:tracePt t="19178" x="5445125" y="5129213"/>
          <p14:tracePt t="19179" x="5457825" y="5129213"/>
          <p14:tracePt t="19182" x="5472113" y="5129213"/>
          <p14:tracePt t="19185" x="5486400" y="5129213"/>
          <p14:tracePt t="19186" x="5499100" y="5129213"/>
          <p14:tracePt t="19189" x="5513388" y="5129213"/>
          <p14:tracePt t="19192" x="5526088" y="5129213"/>
          <p14:tracePt t="19193" x="5540375" y="5129213"/>
          <p14:tracePt t="19195" x="5554663" y="5129213"/>
          <p14:tracePt t="19200" x="5581650" y="5129213"/>
          <p14:tracePt t="19205" x="5595938" y="5129213"/>
          <p14:tracePt t="19207" x="5608638" y="5129213"/>
          <p14:tracePt t="19212" x="5622925" y="5129213"/>
          <p14:tracePt t="19215" x="5637213" y="5129213"/>
          <p14:tracePt t="19223" x="5649913" y="5129213"/>
          <p14:tracePt t="19229" x="5664200" y="5129213"/>
          <p14:tracePt t="19237" x="5678488" y="5129213"/>
          <p14:tracePt t="19246" x="5691188" y="5129213"/>
          <p14:tracePt t="19254" x="5705475" y="5129213"/>
          <p14:tracePt t="19262" x="5718175" y="5129213"/>
          <p14:tracePt t="19269" x="5732463" y="5129213"/>
          <p14:tracePt t="19272" x="5746750" y="5129213"/>
          <p14:tracePt t="19277" x="5759450" y="5129213"/>
          <p14:tracePt t="19282" x="5773738" y="5129213"/>
          <p14:tracePt t="19285" x="5788025" y="5129213"/>
          <p14:tracePt t="19288" x="5800725" y="5129213"/>
          <p14:tracePt t="19290" x="5800725" y="5143500"/>
          <p14:tracePt t="19292" x="5815013" y="5143500"/>
          <p14:tracePt t="19297" x="5829300" y="5143500"/>
          <p14:tracePt t="19300" x="5842000" y="5143500"/>
          <p14:tracePt t="19304" x="5856288" y="5143500"/>
          <p14:tracePt t="19311" x="5868988" y="5143500"/>
          <p14:tracePt t="19314" x="5883275" y="5143500"/>
          <p14:tracePt t="19318" x="5883275" y="5157788"/>
          <p14:tracePt t="19319" x="5897563" y="5157788"/>
          <p14:tracePt t="19325" x="5910263" y="5157788"/>
          <p14:tracePt t="19331" x="5924550" y="5157788"/>
          <p14:tracePt t="19334" x="5938838" y="5157788"/>
          <p14:tracePt t="19338" x="5951538" y="5157788"/>
          <p14:tracePt t="19345" x="5965825" y="5157788"/>
          <p14:tracePt t="19352" x="5980113" y="5157788"/>
          <p14:tracePt t="19530" x="5992813" y="5157788"/>
          <p14:tracePt t="19539" x="6007100" y="5170488"/>
          <p14:tracePt t="19547" x="6019800" y="5170488"/>
          <p14:tracePt t="19550" x="6034088" y="5170488"/>
          <p14:tracePt t="19555" x="6048375" y="5170488"/>
          <p14:tracePt t="19561" x="6061075" y="5170488"/>
          <p14:tracePt t="19564" x="6075363" y="5170488"/>
          <p14:tracePt t="19570" x="6089650" y="5170488"/>
          <p14:tracePt t="19574" x="6102350" y="5170488"/>
          <p14:tracePt t="19580" x="6116638" y="5170488"/>
          <p14:tracePt t="19582" x="6116638" y="5184775"/>
          <p14:tracePt t="19583" x="6130925" y="5184775"/>
          <p14:tracePt t="19588" x="6143625" y="5184775"/>
          <p14:tracePt t="19594" x="6157913" y="5184775"/>
          <p14:tracePt t="19617" x="6226175" y="5184775"/>
          <p14:tracePt t="19623" x="6253163" y="5199063"/>
          <p14:tracePt t="19629" x="6267450" y="5199063"/>
          <p14:tracePt t="19633" x="6281738" y="5199063"/>
          <p14:tracePt t="19640" x="6294438" y="5199063"/>
          <p14:tracePt t="19646" x="6308725" y="5199063"/>
          <p14:tracePt t="21880" x="6308725" y="5211763"/>
          <p14:tracePt t="21900" x="6294438" y="5211763"/>
          <p14:tracePt t="23515" x="6308725" y="5211763"/>
          <p14:tracePt t="23523" x="6308725" y="5199063"/>
          <p14:tracePt t="23524" x="6323013" y="5199063"/>
          <p14:tracePt t="23531" x="6335713" y="5199063"/>
          <p14:tracePt t="23536" x="6350000" y="5199063"/>
          <p14:tracePt t="23538" x="6362700" y="5199063"/>
          <p14:tracePt t="23543" x="6376988" y="5199063"/>
          <p14:tracePt t="23546" x="6391275" y="5199063"/>
          <p14:tracePt t="23549" x="6403975" y="5199063"/>
          <p14:tracePt t="23553" x="6418263" y="5199063"/>
          <p14:tracePt t="23559" x="6432550" y="5184775"/>
          <p14:tracePt t="23562" x="6445250" y="5184775"/>
          <p14:tracePt t="23569" x="6459538" y="5184775"/>
          <p14:tracePt t="23572" x="6473825" y="5184775"/>
          <p14:tracePt t="23578" x="6486525" y="5184775"/>
          <p14:tracePt t="23582" x="6500813" y="5184775"/>
          <p14:tracePt t="23585" x="6513513" y="5184775"/>
          <p14:tracePt t="23587" x="6527800" y="5184775"/>
          <p14:tracePt t="23590" x="6542088" y="5184775"/>
          <p14:tracePt t="23593" x="6554788" y="5184775"/>
          <p14:tracePt t="23596" x="6569075" y="5170488"/>
          <p14:tracePt t="23602" x="6596063" y="5170488"/>
          <p14:tracePt t="23617" x="6665913" y="5170488"/>
          <p14:tracePt t="23619" x="6678613" y="5170488"/>
          <p14:tracePt t="23622" x="6692900" y="5170488"/>
          <p14:tracePt t="23625" x="6705600" y="5170488"/>
          <p14:tracePt t="23629" x="6719888" y="5170488"/>
          <p14:tracePt t="23631" x="6734175" y="5170488"/>
          <p14:tracePt t="23633" x="6746875" y="5170488"/>
          <p14:tracePt t="23635" x="6761163" y="5170488"/>
          <p14:tracePt t="23638" x="6775450" y="5170488"/>
          <p14:tracePt t="23640" x="6788150" y="5170488"/>
          <p14:tracePt t="23642" x="6802438" y="5170488"/>
          <p14:tracePt t="23644" x="6816725" y="5170488"/>
          <p14:tracePt t="23646" x="6829425" y="5170488"/>
          <p14:tracePt t="23648" x="6843713" y="5170488"/>
          <p14:tracePt t="23650" x="6856413" y="5170488"/>
          <p14:tracePt t="23651" x="6870700" y="5170488"/>
          <p14:tracePt t="23653" x="6884988" y="5170488"/>
          <p14:tracePt t="23655" x="6897688" y="5170488"/>
          <p14:tracePt t="23657" x="6911975" y="5170488"/>
          <p14:tracePt t="23659" x="6926263" y="5170488"/>
          <p14:tracePt t="23661" x="6938963" y="5170488"/>
          <p14:tracePt t="23663" x="6953250" y="5170488"/>
          <p14:tracePt t="23666" x="6967538" y="5170488"/>
          <p14:tracePt t="23668" x="6980238" y="5170488"/>
          <p14:tracePt t="23671" x="6994525" y="5170488"/>
          <p14:tracePt t="23673" x="7007225" y="5170488"/>
          <p14:tracePt t="23675" x="7021513" y="5170488"/>
          <p14:tracePt t="23678" x="7035800" y="5170488"/>
          <p14:tracePt t="23680" x="7048500" y="5170488"/>
          <p14:tracePt t="23684" x="7062788" y="5170488"/>
          <p14:tracePt t="23685" x="7077075" y="5170488"/>
          <p14:tracePt t="23688" x="7089775" y="5170488"/>
          <p14:tracePt t="23691" x="7104063" y="5170488"/>
          <p14:tracePt t="23693" x="7118350" y="5170488"/>
          <p14:tracePt t="23695" x="7131050" y="5170488"/>
          <p14:tracePt t="23699" x="7145338" y="5170488"/>
          <p14:tracePt t="23700" x="7159625" y="5170488"/>
          <p14:tracePt t="23703" x="7172325" y="5170488"/>
          <p14:tracePt t="23706" x="7186613" y="5170488"/>
          <p14:tracePt t="23707" x="7199313" y="5170488"/>
          <p14:tracePt t="23710" x="7213600" y="5170488"/>
          <p14:tracePt t="23714" x="7227888" y="5170488"/>
          <p14:tracePt t="23716" x="7240588" y="5170488"/>
          <p14:tracePt t="23718" x="7254875" y="5170488"/>
          <p14:tracePt t="23721" x="7269163" y="5170488"/>
          <p14:tracePt t="23723" x="7281863" y="5170488"/>
          <p14:tracePt t="23727" x="7296150" y="5170488"/>
          <p14:tracePt t="23729" x="7310438" y="5170488"/>
          <p14:tracePt t="23731" x="7323138" y="5170488"/>
          <p14:tracePt t="23734" x="7337425" y="5170488"/>
          <p14:tracePt t="23736" x="7350125" y="5170488"/>
          <p14:tracePt t="23739" x="7364413" y="5170488"/>
          <p14:tracePt t="23741" x="7378700" y="5170488"/>
          <p14:tracePt t="23743" x="7391400" y="5170488"/>
          <p14:tracePt t="23745" x="7405688" y="5170488"/>
          <p14:tracePt t="23747" x="7419975" y="5170488"/>
          <p14:tracePt t="23750" x="7432675" y="5170488"/>
          <p14:tracePt t="23752" x="7446963" y="5170488"/>
          <p14:tracePt t="23754" x="7461250" y="5170488"/>
          <p14:tracePt t="23755" x="7473950" y="5170488"/>
          <p14:tracePt t="23757" x="7488238" y="5170488"/>
          <p14:tracePt t="23759" x="7500938" y="5170488"/>
          <p14:tracePt t="23761" x="7515225" y="5170488"/>
          <p14:tracePt t="23763" x="7529513" y="5170488"/>
          <p14:tracePt t="23764" x="7542213" y="5170488"/>
          <p14:tracePt t="23766" x="7556500" y="5170488"/>
          <p14:tracePt t="23768" x="7570788" y="5170488"/>
          <p14:tracePt t="23770" x="7583488" y="5170488"/>
          <p14:tracePt t="23772" x="7597775" y="5170488"/>
          <p14:tracePt t="23773" x="7612063" y="5170488"/>
          <p14:tracePt t="23776" x="7624763" y="5170488"/>
          <p14:tracePt t="23777" x="7639050" y="5170488"/>
          <p14:tracePt t="23779" x="7653338" y="5170488"/>
          <p14:tracePt t="23782" x="7666038" y="5184775"/>
          <p14:tracePt t="23783" x="7680325" y="5184775"/>
          <p14:tracePt t="23785" x="7693025" y="5184775"/>
          <p14:tracePt t="23787" x="7707313" y="5184775"/>
          <p14:tracePt t="23789" x="7721600" y="5184775"/>
          <p14:tracePt t="23791" x="7734300" y="5184775"/>
          <p14:tracePt t="23794" x="7748588" y="5184775"/>
          <p14:tracePt t="23796" x="7762875" y="5184775"/>
          <p14:tracePt t="23798" x="7775575" y="5184775"/>
          <p14:tracePt t="23800" x="7789863" y="5184775"/>
          <p14:tracePt t="23803" x="7804150" y="5184775"/>
          <p14:tracePt t="23804" x="7816850" y="5184775"/>
          <p14:tracePt t="23806" x="7831138" y="5184775"/>
          <p14:tracePt t="23808" x="7843838" y="5184775"/>
          <p14:tracePt t="23810" x="7858125" y="5184775"/>
          <p14:tracePt t="23812" x="7872413" y="5184775"/>
          <p14:tracePt t="23814" x="7885113" y="5184775"/>
          <p14:tracePt t="23817" x="7899400" y="5184775"/>
          <p14:tracePt t="23819" x="7913688" y="5184775"/>
          <p14:tracePt t="23821" x="7926388" y="5184775"/>
          <p14:tracePt t="23824" x="7940675" y="5184775"/>
          <p14:tracePt t="23826" x="7954963" y="5184775"/>
          <p14:tracePt t="23828" x="7967663" y="5184775"/>
          <p14:tracePt t="23831" x="7981950" y="5184775"/>
          <p14:tracePt t="23832" x="7994650" y="5184775"/>
          <p14:tracePt t="23834" x="8008938" y="5184775"/>
          <p14:tracePt t="23838" x="8035925" y="5184775"/>
          <p14:tracePt t="23840" x="8050213" y="5184775"/>
          <p14:tracePt t="23842" x="8064500" y="5184775"/>
          <p14:tracePt t="23845" x="8077200" y="5184775"/>
          <p14:tracePt t="23846" x="8091488" y="5184775"/>
          <p14:tracePt t="23847" x="8105775" y="5184775"/>
          <p14:tracePt t="23849" x="8118475" y="5184775"/>
          <p14:tracePt t="23851" x="8132763" y="5184775"/>
          <p14:tracePt t="23853" x="8147050" y="5184775"/>
          <p14:tracePt t="23854" x="8159750" y="5184775"/>
          <p14:tracePt t="23856" x="8174038" y="5184775"/>
          <p14:tracePt t="23858" x="8186738" y="5184775"/>
          <p14:tracePt t="23859" x="8201025" y="5184775"/>
          <p14:tracePt t="23861" x="8215313" y="5184775"/>
          <p14:tracePt t="23862" x="8228013" y="5184775"/>
          <p14:tracePt t="23865" x="8242300" y="5184775"/>
          <p14:tracePt t="23867" x="8256588" y="5184775"/>
          <p14:tracePt t="23868" x="8269288" y="5184775"/>
          <p14:tracePt t="23870" x="8283575" y="5184775"/>
          <p14:tracePt t="23871" x="8297863" y="5184775"/>
          <p14:tracePt t="23873" x="8310563" y="5184775"/>
          <p14:tracePt t="23874" x="8324850" y="5199063"/>
          <p14:tracePt t="23876" x="8337550" y="5199063"/>
          <p14:tracePt t="23878" x="8351838" y="5199063"/>
          <p14:tracePt t="23879" x="8366125" y="5199063"/>
          <p14:tracePt t="23881" x="8378825" y="5199063"/>
          <p14:tracePt t="23883" x="8393113" y="5199063"/>
          <p14:tracePt t="23885" x="8407400" y="5199063"/>
          <p14:tracePt t="23886" x="8420100" y="5199063"/>
          <p14:tracePt t="23888" x="8434388" y="5199063"/>
          <p14:tracePt t="23890" x="8448675" y="5199063"/>
          <p14:tracePt t="23892" x="8461375" y="5199063"/>
          <p14:tracePt t="23894" x="8475663" y="5199063"/>
          <p14:tracePt t="23895" x="8488363" y="5199063"/>
          <p14:tracePt t="23897" x="8502650" y="5199063"/>
          <p14:tracePt t="23899" x="8516938" y="5199063"/>
          <p14:tracePt t="23901" x="8529638" y="5199063"/>
          <p14:tracePt t="23903" x="8543925" y="5199063"/>
          <p14:tracePt t="23904" x="8543925" y="5211763"/>
          <p14:tracePt t="23905" x="8558213" y="5211763"/>
          <p14:tracePt t="23907" x="8570913" y="5211763"/>
          <p14:tracePt t="23909" x="8585200" y="5211763"/>
          <p14:tracePt t="23911" x="8599488" y="5211763"/>
          <p14:tracePt t="23914" x="8612188" y="5211763"/>
          <p14:tracePt t="23917" x="8626475" y="5211763"/>
          <p14:tracePt t="23919" x="8640763" y="5211763"/>
          <p14:tracePt t="23922" x="8653463" y="5211763"/>
          <p14:tracePt t="23925" x="8667750" y="5226050"/>
          <p14:tracePt t="23929" x="8680450" y="5226050"/>
          <p14:tracePt t="23931" x="8694738" y="5226050"/>
          <p14:tracePt t="23935" x="8709025" y="5226050"/>
          <p14:tracePt t="23938" x="8721725" y="5226050"/>
          <p14:tracePt t="23941" x="8736013" y="5226050"/>
          <p14:tracePt t="23945" x="8750300" y="5226050"/>
          <p14:tracePt t="23949" x="8763000" y="5238750"/>
          <p14:tracePt t="23954" x="8777288" y="5238750"/>
          <p14:tracePt t="23957" x="8791575" y="5238750"/>
          <p14:tracePt t="23962" x="8804275" y="5238750"/>
          <p14:tracePt t="23964" x="8818563" y="5238750"/>
          <p14:tracePt t="23969" x="8831263" y="5253038"/>
          <p14:tracePt t="23972" x="8845550" y="5253038"/>
          <p14:tracePt t="23977" x="8859838" y="5253038"/>
          <p14:tracePt t="23979" x="8872538" y="5253038"/>
          <p14:tracePt t="23982" x="8886825" y="5267325"/>
          <p14:tracePt t="23985" x="8901113" y="5267325"/>
          <p14:tracePt t="23988" x="8913813" y="5267325"/>
          <p14:tracePt t="23990" x="8928100" y="5267325"/>
          <p14:tracePt t="23993" x="8942388" y="5267325"/>
          <p14:tracePt t="23994" x="8942388" y="5280025"/>
          <p14:tracePt t="23996" x="8955088" y="5280025"/>
          <p14:tracePt t="23998" x="8969375" y="5280025"/>
          <p14:tracePt t="24000" x="8982075" y="5280025"/>
          <p14:tracePt t="24002" x="8996363" y="5280025"/>
          <p14:tracePt t="24005" x="9010650" y="5294313"/>
          <p14:tracePt t="24007" x="9023350" y="5294313"/>
          <p14:tracePt t="24009" x="9037638" y="5294313"/>
          <p14:tracePt t="24011" x="9051925" y="5294313"/>
          <p14:tracePt t="24013" x="9064625" y="5308600"/>
          <p14:tracePt t="24016" x="9078913" y="5308600"/>
          <p14:tracePt t="24019" x="9093200" y="5308600"/>
          <p14:tracePt t="24021" x="9120188" y="5308600"/>
          <p14:tracePt t="24022" x="9120188" y="5321300"/>
          <p14:tracePt t="24023" x="9134475" y="5321300"/>
          <p14:tracePt t="24025" x="9147175" y="5321300"/>
          <p14:tracePt t="24027" x="9161463" y="5321300"/>
          <p14:tracePt t="24029" x="9174163" y="5321300"/>
          <p14:tracePt t="24031" x="9188450" y="5335588"/>
          <p14:tracePt t="24033" x="9202738" y="5335588"/>
          <p14:tracePt t="24035" x="9215438" y="5335588"/>
          <p14:tracePt t="24037" x="9229725" y="5335588"/>
          <p14:tracePt t="24039" x="9244013" y="5335588"/>
          <p14:tracePt t="24041" x="9256713" y="5335588"/>
          <p14:tracePt t="24043" x="9271000" y="5349875"/>
          <p14:tracePt t="24045" x="9285288" y="5349875"/>
          <p14:tracePt t="24047" x="9297988" y="5349875"/>
          <p14:tracePt t="24050" x="9312275" y="5349875"/>
          <p14:tracePt t="24051" x="9324975" y="5349875"/>
          <p14:tracePt t="24054" x="9339263" y="5349875"/>
          <p14:tracePt t="24056" x="9353550" y="5362575"/>
          <p14:tracePt t="24058" x="9366250" y="5362575"/>
          <p14:tracePt t="24060" x="9380538" y="5362575"/>
          <p14:tracePt t="24063" x="9394825" y="5362575"/>
          <p14:tracePt t="24065" x="9407525" y="5362575"/>
          <p14:tracePt t="24067" x="9421813" y="5362575"/>
          <p14:tracePt t="24069" x="9436100" y="5362575"/>
          <p14:tracePt t="24071" x="9448800" y="5362575"/>
          <p14:tracePt t="24074" x="9463088" y="5362575"/>
          <p14:tracePt t="24076" x="9475788" y="5362575"/>
          <p14:tracePt t="24079" x="9490075" y="5362575"/>
          <p14:tracePt t="24080" x="9490075" y="5376863"/>
          <p14:tracePt t="24081" x="9504363" y="5376863"/>
          <p14:tracePt t="24083" x="9517063" y="5376863"/>
          <p14:tracePt t="24085" x="9531350" y="5376863"/>
          <p14:tracePt t="24088" x="9545638" y="5376863"/>
          <p14:tracePt t="24090" x="9558338" y="5376863"/>
          <p14:tracePt t="24092" x="9572625" y="5376863"/>
          <p14:tracePt t="24094" x="9586913" y="5376863"/>
          <p14:tracePt t="24097" x="9599613" y="5376863"/>
          <p14:tracePt t="24099" x="9613900" y="5376863"/>
          <p14:tracePt t="24100" x="9613900" y="5391150"/>
          <p14:tracePt t="24101" x="9628188" y="5391150"/>
          <p14:tracePt t="24106" x="9640888" y="5391150"/>
          <p14:tracePt t="24108" x="9655175" y="5391150"/>
          <p14:tracePt t="24111" x="9667875" y="5391150"/>
          <p14:tracePt t="24115" x="9682163" y="5391150"/>
          <p14:tracePt t="24119" x="9696450" y="5391150"/>
          <p14:tracePt t="24120" x="9696450" y="5403850"/>
          <p14:tracePt t="24126" x="9709150" y="5403850"/>
          <p14:tracePt t="24141" x="9723438" y="5403850"/>
          <p14:tracePt t="24230" x="9737725" y="5403850"/>
          <p14:tracePt t="24240" x="9750425" y="5403850"/>
          <p14:tracePt t="24265" x="9764713" y="5403850"/>
          <p14:tracePt t="24325" x="9779000" y="5403850"/>
          <p14:tracePt t="24339" x="9791700" y="5403850"/>
          <p14:tracePt t="24349" x="9805988" y="5403850"/>
          <p14:tracePt t="24355" x="9818688" y="5403850"/>
          <p14:tracePt t="24363" x="9832975" y="5403850"/>
          <p14:tracePt t="24369" x="9847263" y="5403850"/>
          <p14:tracePt t="24377" x="9859963" y="5403850"/>
          <p14:tracePt t="24385" x="9874250" y="5403850"/>
          <p14:tracePt t="24399" x="9888538" y="5403850"/>
          <p14:tracePt t="24416" x="9901238" y="5403850"/>
          <p14:tracePt t="24424" x="9915525" y="5403850"/>
          <p14:tracePt t="24429" x="9929813" y="5403850"/>
          <p14:tracePt t="24434" x="9942513" y="5403850"/>
          <p14:tracePt t="24439" x="9956800" y="5403850"/>
          <p14:tracePt t="24443" x="9969500" y="5403850"/>
          <p14:tracePt t="24445" x="9983788" y="5403850"/>
          <p14:tracePt t="24450" x="9998075" y="5403850"/>
          <p14:tracePt t="24452" x="10010775" y="5403850"/>
          <p14:tracePt t="24457" x="10025063" y="5403850"/>
          <p14:tracePt t="24459" x="10039350" y="5403850"/>
          <p14:tracePt t="24463" x="10052050" y="5403850"/>
          <p14:tracePt t="24466" x="10066338" y="5403850"/>
          <p14:tracePt t="24470" x="10080625" y="5403850"/>
          <p14:tracePt t="24473" x="10093325" y="5403850"/>
          <p14:tracePt t="24475" x="10107613" y="5403850"/>
          <p14:tracePt t="24477" x="10121900" y="5403850"/>
          <p14:tracePt t="24479" x="10134600" y="5403850"/>
          <p14:tracePt t="24482" x="10148888" y="5403850"/>
          <p14:tracePt t="24485" x="10161588" y="5403850"/>
          <p14:tracePt t="24487" x="10175875" y="5403850"/>
          <p14:tracePt t="24489" x="10190163" y="5403850"/>
          <p14:tracePt t="24492" x="10202863" y="5403850"/>
          <p14:tracePt t="24495" x="10217150" y="5403850"/>
          <p14:tracePt t="24499" x="10231438" y="5403850"/>
          <p14:tracePt t="24501" x="10244138" y="5403850"/>
          <p14:tracePt t="24505" x="10258425" y="5403850"/>
          <p14:tracePt t="24512" x="10272713" y="5403850"/>
          <p14:tracePt t="24825" x="10272713" y="5418138"/>
          <p14:tracePt t="24828" x="10285413" y="5418138"/>
          <p14:tracePt t="24922" x="10285413" y="5430838"/>
          <p14:tracePt t="24933" x="10285413" y="5445125"/>
          <p14:tracePt t="24947" x="10285413" y="5459413"/>
          <p14:tracePt t="24977" x="10285413" y="5472113"/>
          <p14:tracePt t="25078" x="10285413" y="5486400"/>
          <p14:tracePt t="25096" x="10272713" y="5486400"/>
          <p14:tracePt t="25105" x="10272713" y="5500688"/>
          <p14:tracePt t="25156" x="10258425" y="5500688"/>
          <p14:tracePt t="25189" x="10258425" y="5513388"/>
          <p14:tracePt t="25192" x="10244138" y="5513388"/>
          <p14:tracePt t="25212" x="10231438" y="5513388"/>
          <p14:tracePt t="25220" x="10217150" y="5513388"/>
          <p14:tracePt t="25222" x="10217150" y="5527675"/>
          <p14:tracePt t="25225" x="10202863" y="5527675"/>
          <p14:tracePt t="25231" x="10190163" y="5527675"/>
          <p14:tracePt t="25237" x="10175875" y="5527675"/>
          <p14:tracePt t="25241" x="10175875" y="5541963"/>
          <p14:tracePt t="25242" x="10161588" y="5541963"/>
          <p14:tracePt t="25251" x="10148888" y="5541963"/>
          <p14:tracePt t="25264" x="10134600" y="5541963"/>
          <p14:tracePt t="25280" x="10121900" y="5541963"/>
          <p14:tracePt t="25282" x="10121900" y="5554663"/>
          <p14:tracePt t="25293" x="10107613" y="5554663"/>
          <p14:tracePt t="25303" x="10093325" y="5554663"/>
          <p14:tracePt t="25310" x="10093325" y="5568950"/>
          <p14:tracePt t="25312" x="10080625" y="5568950"/>
          <p14:tracePt t="25320" x="10066338" y="5568950"/>
          <p14:tracePt t="25326" x="10052050" y="5568950"/>
          <p14:tracePt t="25332" x="10039350" y="5581650"/>
          <p14:tracePt t="25338" x="10025063" y="5581650"/>
          <p14:tracePt t="25343" x="10010775" y="5581650"/>
          <p14:tracePt t="25347" x="9998075" y="5581650"/>
          <p14:tracePt t="25353" x="9983788" y="5581650"/>
          <p14:tracePt t="25356" x="9969500" y="5581650"/>
          <p14:tracePt t="25359" x="9969500" y="5595938"/>
          <p14:tracePt t="25361" x="9956800" y="5595938"/>
          <p14:tracePt t="25367" x="9942513" y="5595938"/>
          <p14:tracePt t="25374" x="9929813" y="5595938"/>
          <p14:tracePt t="25381" x="9915525" y="5595938"/>
          <p14:tracePt t="25388" x="9901238" y="5595938"/>
          <p14:tracePt t="25395" x="9888538" y="5595938"/>
          <p14:tracePt t="25400" x="9888538" y="5610225"/>
          <p14:tracePt t="25404" x="9874250" y="5610225"/>
          <p14:tracePt t="25412" x="9859963" y="5610225"/>
          <p14:tracePt t="25421" x="9847263" y="5610225"/>
          <p14:tracePt t="25426" x="9832975" y="5610225"/>
          <p14:tracePt t="25434" x="9818688" y="5610225"/>
          <p14:tracePt t="25437" x="9818688" y="5622925"/>
          <p14:tracePt t="25441" x="9805988" y="5622925"/>
          <p14:tracePt t="25447" x="9791700" y="5622925"/>
          <p14:tracePt t="25454" x="9779000" y="5622925"/>
          <p14:tracePt t="25457" x="9764713" y="5622925"/>
          <p14:tracePt t="25464" x="9750425" y="5622925"/>
          <p14:tracePt t="25467" x="9737725" y="5622925"/>
          <p14:tracePt t="25472" x="9723438" y="5637213"/>
          <p14:tracePt t="25478" x="9709150" y="5637213"/>
          <p14:tracePt t="25480" x="9696450" y="5637213"/>
          <p14:tracePt t="25483" x="9682163" y="5637213"/>
          <p14:tracePt t="25488" x="9667875" y="5637213"/>
          <p14:tracePt t="25491" x="9655175" y="5637213"/>
          <p14:tracePt t="25495" x="9640888" y="5637213"/>
          <p14:tracePt t="25500" x="9628188" y="5637213"/>
          <p14:tracePt t="25504" x="9613900" y="5637213"/>
          <p14:tracePt t="25510" x="9599613" y="5637213"/>
          <p14:tracePt t="25516" x="9586913" y="5637213"/>
          <p14:tracePt t="25517" x="9586913" y="5651500"/>
          <p14:tracePt t="25523" x="9572625" y="5651500"/>
          <p14:tracePt t="25529" x="9558338" y="5651500"/>
          <p14:tracePt t="25538" x="9545638" y="5651500"/>
          <p14:tracePt t="25608" x="9531350" y="5651500"/>
          <p14:tracePt t="25627" x="9517063" y="5651500"/>
          <p14:tracePt t="25636" x="9504363" y="5651500"/>
          <p14:tracePt t="25646" x="9490075" y="5651500"/>
          <p14:tracePt t="25658" x="9475788" y="5651500"/>
          <p14:tracePt t="25678" x="9463088" y="5651500"/>
          <p14:tracePt t="25698" x="9448800" y="5651500"/>
          <p14:tracePt t="25707" x="9436100" y="5651500"/>
          <p14:tracePt t="25711" x="9421813" y="5651500"/>
          <p14:tracePt t="25714" x="9407525" y="5651500"/>
          <p14:tracePt t="25717" x="9394825" y="5651500"/>
          <p14:tracePt t="25720" x="9380538" y="5651500"/>
          <p14:tracePt t="25722" x="9366250" y="5651500"/>
          <p14:tracePt t="25725" x="9353550" y="5651500"/>
          <p14:tracePt t="25728" x="9339263" y="5651500"/>
          <p14:tracePt t="25730" x="9324975" y="5651500"/>
          <p14:tracePt t="25732" x="9312275" y="5651500"/>
          <p14:tracePt t="25735" x="9297988" y="5651500"/>
          <p14:tracePt t="25738" x="9285288" y="5651500"/>
          <p14:tracePt t="25739" x="9271000" y="5651500"/>
          <p14:tracePt t="25742" x="9256713" y="5651500"/>
          <p14:tracePt t="25744" x="9244013" y="5651500"/>
          <p14:tracePt t="25748" x="9229725" y="5651500"/>
          <p14:tracePt t="25749" x="9215438" y="5651500"/>
          <p14:tracePt t="25753" x="9202738" y="5651500"/>
          <p14:tracePt t="25754" x="9188450" y="5651500"/>
          <p14:tracePt t="25757" x="9174163" y="5651500"/>
          <p14:tracePt t="25759" x="9161463" y="5651500"/>
          <p14:tracePt t="25762" x="9147175" y="5651500"/>
          <p14:tracePt t="25765" x="9134475" y="5651500"/>
          <p14:tracePt t="25768" x="9120188" y="5651500"/>
          <p14:tracePt t="25771" x="9105900" y="5651500"/>
          <p14:tracePt t="25775" x="9093200" y="5651500"/>
          <p14:tracePt t="25778" x="9078913" y="5651500"/>
          <p14:tracePt t="25787" x="9064625" y="5651500"/>
          <p14:tracePt t="25801" x="9051925" y="5651500"/>
          <p14:tracePt t="25827" x="9037638" y="5651500"/>
          <p14:tracePt t="25839" x="9023350" y="5651500"/>
          <p14:tracePt t="25845" x="9023350" y="5637213"/>
          <p14:tracePt t="25925" x="9023350" y="5622925"/>
          <p14:tracePt t="25933" x="9023350" y="5610225"/>
          <p14:tracePt t="25944" x="9023350" y="5595938"/>
          <p14:tracePt t="26017" x="9023350" y="5581650"/>
          <p14:tracePt t="26025" x="9037638" y="5581650"/>
          <p14:tracePt t="26033" x="9037638" y="5568950"/>
          <p14:tracePt t="26040" x="9051925" y="5568950"/>
          <p14:tracePt t="26049" x="9051925" y="5554663"/>
          <p14:tracePt t="26051" x="9064625" y="5554663"/>
          <p14:tracePt t="26066" x="9064625" y="5541963"/>
          <p14:tracePt t="26070" x="9078913" y="5541963"/>
          <p14:tracePt t="26099" x="9078913" y="5527675"/>
          <p14:tracePt t="26114" x="9093200" y="5527675"/>
          <p14:tracePt t="26171" x="9093200" y="5513388"/>
          <p14:tracePt t="26182" x="9105900" y="5513388"/>
          <p14:tracePt t="26184" x="9105900" y="5500688"/>
          <p14:tracePt t="26198" x="9105900" y="5486400"/>
          <p14:tracePt t="26209" x="9105900" y="5472113"/>
          <p14:tracePt t="26217" x="9120188" y="5472113"/>
          <p14:tracePt t="26225" x="9120188" y="5459413"/>
          <p14:tracePt t="26241" x="9120188" y="5445125"/>
          <p14:tracePt t="26257" x="9120188" y="5430838"/>
          <p14:tracePt t="26268" x="9120188" y="5418138"/>
          <p14:tracePt t="26271" x="9134475" y="5418138"/>
          <p14:tracePt t="26276" x="9134475" y="5403850"/>
          <p14:tracePt t="26284" x="9134475" y="5391150"/>
          <p14:tracePt t="26291" x="9134475" y="5376863"/>
          <p14:tracePt t="26297" x="9134475" y="5362575"/>
          <p14:tracePt t="26303" x="9134475" y="5349875"/>
          <p14:tracePt t="26308" x="9134475" y="5335588"/>
          <p14:tracePt t="26314" x="9134475" y="5321300"/>
          <p14:tracePt t="26318" x="9134475" y="5308600"/>
          <p14:tracePt t="26325" x="9134475" y="5294313"/>
          <p14:tracePt t="26332" x="9134475" y="5280025"/>
          <p14:tracePt t="26338" x="9134475" y="5267325"/>
          <p14:tracePt t="26346" x="9134475" y="5253038"/>
          <p14:tracePt t="26354" x="9134475" y="5238750"/>
          <p14:tracePt t="26358" x="9120188" y="5238750"/>
          <p14:tracePt t="26364" x="9120188" y="5226050"/>
          <p14:tracePt t="26373" x="9120188" y="5211763"/>
          <p14:tracePt t="26381" x="9120188" y="5199063"/>
          <p14:tracePt t="26388" x="9120188" y="5184775"/>
          <p14:tracePt t="26396" x="9120188" y="5170488"/>
          <p14:tracePt t="26407" x="9120188" y="5157788"/>
          <p14:tracePt t="26417" x="9120188" y="5143500"/>
          <p14:tracePt t="26429" x="9120188" y="5129213"/>
          <p14:tracePt t="26438" x="9120188" y="5116513"/>
          <p14:tracePt t="26447" x="9120188" y="5102225"/>
          <p14:tracePt t="26546" x="9120188" y="5116513"/>
          <p14:tracePt t="26550" x="9120188" y="5129213"/>
          <p14:tracePt t="26553" x="9134475" y="5143500"/>
          <p14:tracePt t="26555" x="9134475" y="5157788"/>
          <p14:tracePt t="26560" x="9134475" y="5170488"/>
          <p14:tracePt t="26562" x="9134475" y="5184775"/>
          <p14:tracePt t="26563" x="9134475" y="5199063"/>
          <p14:tracePt t="26568" x="9147175" y="5211763"/>
          <p14:tracePt t="26569" x="9147175" y="5226050"/>
          <p14:tracePt t="26571" x="9147175" y="5238750"/>
          <p14:tracePt t="26572" x="9161463" y="5238750"/>
          <p14:tracePt t="26573" x="9161463" y="5253038"/>
          <p14:tracePt t="26576" x="9161463" y="5267325"/>
          <p14:tracePt t="26577" x="9174163" y="5267325"/>
          <p14:tracePt t="26578" x="9174163" y="5280025"/>
          <p14:tracePt t="26580" x="9174163" y="5294313"/>
          <p14:tracePt t="26582" x="9188450" y="5294313"/>
          <p14:tracePt t="26582" x="9188450" y="5308600"/>
          <p14:tracePt t="26585" x="9202738" y="5321300"/>
          <p14:tracePt t="26588" x="9202738" y="5335588"/>
          <p14:tracePt t="26590" x="9215438" y="5349875"/>
          <p14:tracePt t="26593" x="9229725" y="5362575"/>
          <p14:tracePt t="26596" x="9244013" y="5362575"/>
          <p14:tracePt t="26597" x="9244013" y="5376863"/>
          <p14:tracePt t="26599" x="9256713" y="5376863"/>
          <p14:tracePt t="26600" x="9256713" y="5391150"/>
          <p14:tracePt t="26603" x="9271000" y="5391150"/>
          <p14:tracePt t="26604" x="9271000" y="5403850"/>
          <p14:tracePt t="26606" x="9285288" y="5403850"/>
          <p14:tracePt t="26617" x="9339263" y="5430838"/>
          <p14:tracePt t="26619" x="9339263" y="5445125"/>
          <p14:tracePt t="26621" x="9353550" y="5445125"/>
          <p14:tracePt t="26623" x="9366250" y="5459413"/>
          <p14:tracePt t="26626" x="9380538" y="5459413"/>
          <p14:tracePt t="26628" x="9394825" y="5459413"/>
          <p14:tracePt t="26632" x="9407525" y="5472113"/>
          <p14:tracePt t="26633" x="9421813" y="5472113"/>
          <p14:tracePt t="26637" x="9436100" y="5486400"/>
          <p14:tracePt t="26639" x="9448800" y="5486400"/>
          <p14:tracePt t="26642" x="9463088" y="5486400"/>
          <p14:tracePt t="26645" x="9475788" y="5486400"/>
          <p14:tracePt t="26647" x="9475788" y="5500688"/>
          <p14:tracePt t="26648" x="9490075" y="5500688"/>
          <p14:tracePt t="26651" x="9504363" y="5500688"/>
          <p14:tracePt t="26655" x="9517063" y="5500688"/>
          <p14:tracePt t="26656" x="9531350" y="5500688"/>
          <p14:tracePt t="26659" x="9545638" y="5500688"/>
          <p14:tracePt t="26662" x="9558338" y="5500688"/>
          <p14:tracePt t="26664" x="9572625" y="5500688"/>
          <p14:tracePt t="26666" x="9586913" y="5500688"/>
          <p14:tracePt t="26669" x="9599613" y="5500688"/>
          <p14:tracePt t="26671" x="9613900" y="5500688"/>
          <p14:tracePt t="26673" x="9628188" y="5500688"/>
          <p14:tracePt t="26675" x="9640888" y="5500688"/>
          <p14:tracePt t="26677" x="9655175" y="5500688"/>
          <p14:tracePt t="26679" x="9667875" y="5500688"/>
          <p14:tracePt t="26681" x="9682163" y="5500688"/>
          <p14:tracePt t="26683" x="9696450" y="5500688"/>
          <p14:tracePt t="26685" x="9709150" y="5500688"/>
          <p14:tracePt t="26688" x="9723438" y="5500688"/>
          <p14:tracePt t="26690" x="9737725" y="5500688"/>
          <p14:tracePt t="26693" x="9750425" y="5500688"/>
          <p14:tracePt t="26695" x="9764713" y="5500688"/>
          <p14:tracePt t="26699" x="9779000" y="5500688"/>
          <p14:tracePt t="26702" x="9791700" y="5500688"/>
          <p14:tracePt t="26707" x="9805988" y="5500688"/>
          <p14:tracePt t="26710" x="9818688" y="5500688"/>
          <p14:tracePt t="26719" x="9832975" y="5500688"/>
          <p14:tracePt t="26759" x="9832975" y="5486400"/>
          <p14:tracePt t="26760" x="9847263" y="5486400"/>
          <p14:tracePt t="26776" x="9847263" y="5472113"/>
          <p14:tracePt t="26785" x="9847263" y="5459413"/>
          <p14:tracePt t="26795" x="9847263" y="5445125"/>
          <p14:tracePt t="26801" x="9847263" y="5430838"/>
          <p14:tracePt t="26807" x="9847263" y="5418138"/>
          <p14:tracePt t="26812" x="9847263" y="5403850"/>
          <p14:tracePt t="26815" x="9847263" y="5391150"/>
          <p14:tracePt t="26817" x="9832975" y="5391150"/>
          <p14:tracePt t="26821" x="9832975" y="5376863"/>
          <p14:tracePt t="26825" x="9832975" y="5362575"/>
          <p14:tracePt t="26830" x="9818688" y="5349875"/>
          <p14:tracePt t="26833" x="9818688" y="5335588"/>
          <p14:tracePt t="26838" x="9818688" y="5321300"/>
          <p14:tracePt t="26840" x="9805988" y="5321300"/>
          <p14:tracePt t="26841" x="9805988" y="5308600"/>
          <p14:tracePt t="26845" x="9805988" y="5294313"/>
          <p14:tracePt t="26849" x="9805988" y="5280025"/>
          <p14:tracePt t="26852" x="9791700" y="5267325"/>
          <p14:tracePt t="26856" x="9791700" y="5253038"/>
          <p14:tracePt t="26860" x="9791700" y="5238750"/>
          <p14:tracePt t="26864" x="9779000" y="5226050"/>
          <p14:tracePt t="26867" x="9779000" y="5211763"/>
          <p14:tracePt t="26871" x="9779000" y="5199063"/>
          <p14:tracePt t="26875" x="9764713" y="5184775"/>
          <p14:tracePt t="26880" x="9764713" y="5170488"/>
          <p14:tracePt t="26883" x="9764713" y="5157788"/>
          <p14:tracePt t="26886" x="9750425" y="5157788"/>
          <p14:tracePt t="26887" x="9750425" y="5143500"/>
          <p14:tracePt t="26894" x="9750425" y="5129213"/>
          <p14:tracePt t="26895" x="9750425" y="5116513"/>
          <p14:tracePt t="26898" x="9737725" y="5116513"/>
          <p14:tracePt t="26899" x="9737725" y="5102225"/>
          <p14:tracePt t="26904" x="9737725" y="5087938"/>
          <p14:tracePt t="26907" x="9737725" y="5075238"/>
          <p14:tracePt t="26910" x="9723438" y="5075238"/>
          <p14:tracePt t="26912" x="9723438" y="5060950"/>
          <p14:tracePt t="26916" x="9723438" y="5048250"/>
          <p14:tracePt t="26921" x="9709150" y="5033963"/>
          <p14:tracePt t="26925" x="9709150" y="5019675"/>
          <p14:tracePt t="26930" x="9709150" y="5006975"/>
          <p14:tracePt t="26938" x="9709150" y="4992688"/>
          <p14:tracePt t="26943" x="9709150" y="4978400"/>
          <p14:tracePt t="26945" x="9696450" y="4978400"/>
          <p14:tracePt t="26947" x="9696450" y="4965700"/>
          <p14:tracePt t="26953" x="9696450" y="4951413"/>
          <p14:tracePt t="26959" x="9696450" y="4937125"/>
          <p14:tracePt t="26966" x="9696450" y="4924425"/>
          <p14:tracePt t="26970" x="9682163" y="4924425"/>
          <p14:tracePt t="26972" x="9682163" y="4910138"/>
          <p14:tracePt t="26979" x="9682163" y="4895850"/>
          <p14:tracePt t="26987" x="9682163" y="4883150"/>
          <p14:tracePt t="27135" x="9682163" y="4895850"/>
          <p14:tracePt t="27139" x="9682163" y="4910138"/>
          <p14:tracePt t="27145" x="9682163" y="4924425"/>
          <p14:tracePt t="27146" x="9682163" y="4937125"/>
          <p14:tracePt t="27150" x="9682163" y="4951413"/>
          <p14:tracePt t="27153" x="9682163" y="4965700"/>
          <p14:tracePt t="27155" x="9682163" y="4978400"/>
          <p14:tracePt t="27158" x="9682163" y="4992688"/>
          <p14:tracePt t="27160" x="9682163" y="5006975"/>
          <p14:tracePt t="27164" x="9682163" y="5019675"/>
          <p14:tracePt t="27166" x="9682163" y="5033963"/>
          <p14:tracePt t="27168" x="9682163" y="5048250"/>
          <p14:tracePt t="27172" x="9682163" y="5060950"/>
          <p14:tracePt t="27173" x="9696450" y="5075238"/>
          <p14:tracePt t="27175" x="9696450" y="5087938"/>
          <p14:tracePt t="27177" x="9696450" y="5102225"/>
          <p14:tracePt t="27180" x="9696450" y="5116513"/>
          <p14:tracePt t="27182" x="9696450" y="5129213"/>
          <p14:tracePt t="27185" x="9696450" y="5143500"/>
          <p14:tracePt t="27187" x="9696450" y="5157788"/>
          <p14:tracePt t="27189" x="9696450" y="5170488"/>
          <p14:tracePt t="27193" x="9696450" y="5184775"/>
          <p14:tracePt t="27194" x="9696450" y="5199063"/>
          <p14:tracePt t="27196" x="9709150" y="5199063"/>
          <p14:tracePt t="27197" x="9709150" y="5211763"/>
          <p14:tracePt t="27200" x="9709150" y="5226050"/>
          <p14:tracePt t="27203" x="9709150" y="5238750"/>
          <p14:tracePt t="27207" x="9709150" y="5253038"/>
          <p14:tracePt t="27211" x="9709150" y="5267325"/>
          <p14:tracePt t="27213" x="9723438" y="5267325"/>
          <p14:tracePt t="27215" x="9723438" y="5280025"/>
          <p14:tracePt t="27222" x="9723438" y="5294313"/>
          <p14:tracePt t="27231" x="9737725" y="5294313"/>
          <p14:tracePt t="27232" x="9737725" y="5308600"/>
          <p14:tracePt t="27255" x="9737725" y="5321300"/>
          <p14:tracePt t="27257" x="9750425" y="5321300"/>
          <p14:tracePt t="27278" x="9764713" y="5335588"/>
          <p14:tracePt t="27287" x="9779000" y="5349875"/>
          <p14:tracePt t="27290" x="9791700" y="5349875"/>
          <p14:tracePt t="27293" x="9791700" y="5362575"/>
          <p14:tracePt t="27294" x="9805988" y="5362575"/>
          <p14:tracePt t="27298" x="9818688" y="5362575"/>
          <p14:tracePt t="27300" x="9818688" y="5376863"/>
          <p14:tracePt t="27301" x="9832975" y="5376863"/>
          <p14:tracePt t="27304" x="9847263" y="5376863"/>
          <p14:tracePt t="27306" x="9859963" y="5376863"/>
          <p14:tracePt t="27307" x="9859963" y="5391150"/>
          <p14:tracePt t="27309" x="9874250" y="5391150"/>
          <p14:tracePt t="27313" x="9888538" y="5391150"/>
          <p14:tracePt t="27314" x="9901238" y="5391150"/>
          <p14:tracePt t="27317" x="9915525" y="5403850"/>
          <p14:tracePt t="27319" x="9929813" y="5403850"/>
          <p14:tracePt t="27321" x="9942513" y="5403850"/>
          <p14:tracePt t="27323" x="9956800" y="5403850"/>
          <p14:tracePt t="27326" x="9969500" y="5418138"/>
          <p14:tracePt t="27329" x="9983788" y="5418138"/>
          <p14:tracePt t="27332" x="9998075" y="5418138"/>
          <p14:tracePt t="27335" x="10010775" y="5418138"/>
          <p14:tracePt t="27338" x="10025063" y="5418138"/>
          <p14:tracePt t="27341" x="10039350" y="5430838"/>
          <p14:tracePt t="27346" x="10052050" y="5430838"/>
          <p14:tracePt t="27349" x="10066338" y="5430838"/>
          <p14:tracePt t="27357" x="10080625" y="5430838"/>
          <p14:tracePt t="27364" x="10093325" y="5430838"/>
          <p14:tracePt t="27466" x="10107613" y="5430838"/>
          <p14:tracePt t="27487" x="10121900" y="5430838"/>
          <p14:tracePt t="27515" x="10121900" y="5418138"/>
          <p14:tracePt t="27542" x="10121900" y="5403850"/>
          <p14:tracePt t="27552" x="10121900" y="5391150"/>
          <p14:tracePt t="27561" x="10121900" y="5376863"/>
          <p14:tracePt t="27574" x="10121900" y="5362575"/>
          <p14:tracePt t="27581" x="10107613" y="5362575"/>
          <p14:tracePt t="27646" x="10093325" y="5349875"/>
          <p14:tracePt t="27659" x="10093325" y="5335588"/>
          <p14:tracePt t="27664" x="10080625" y="5335588"/>
          <p14:tracePt t="27669" x="10080625" y="5321300"/>
          <p14:tracePt t="27680" x="10080625" y="5308600"/>
          <p14:tracePt t="27681" x="10066338" y="5308600"/>
          <p14:tracePt t="27687" x="10066338" y="5294313"/>
          <p14:tracePt t="27693" x="10052050" y="5294313"/>
          <p14:tracePt t="27694" x="10052050" y="5280025"/>
          <p14:tracePt t="27700" x="10052050" y="5267325"/>
          <p14:tracePt t="27702" x="10039350" y="5267325"/>
          <p14:tracePt t="27708" x="10039350" y="5253038"/>
          <p14:tracePt t="27714" x="10025063" y="5253038"/>
          <p14:tracePt t="27716" x="10025063" y="5238750"/>
          <p14:tracePt t="27729" x="10010775" y="5226050"/>
          <p14:tracePt t="27742" x="10010775" y="5211763"/>
          <p14:tracePt t="27747" x="9998075" y="5211763"/>
          <p14:tracePt t="27754" x="9998075" y="5199063"/>
          <p14:tracePt t="27774" x="9983788" y="5199063"/>
          <p14:tracePt t="27791" x="9983788" y="5184775"/>
          <p14:tracePt t="27888" x="9983788" y="5199063"/>
          <p14:tracePt t="27893" x="9998075" y="5199063"/>
          <p14:tracePt t="27899" x="9998075" y="5211763"/>
          <p14:tracePt t="27902" x="10010775" y="5211763"/>
          <p14:tracePt t="27907" x="10010775" y="5226050"/>
          <p14:tracePt t="27910" x="10025063" y="5226050"/>
          <p14:tracePt t="27915" x="10025063" y="5238750"/>
          <p14:tracePt t="27917" x="10039350" y="5238750"/>
          <p14:tracePt t="27921" x="10052050" y="5253038"/>
          <p14:tracePt t="27927" x="10066338" y="5267325"/>
          <p14:tracePt t="27930" x="10080625" y="5267325"/>
          <p14:tracePt t="27932" x="10080625" y="5280025"/>
          <p14:tracePt t="27934" x="10093325" y="5280025"/>
          <p14:tracePt t="27936" x="10093325" y="5294313"/>
          <p14:tracePt t="27938" x="10107613" y="5294313"/>
          <p14:tracePt t="27942" x="10121900" y="5308600"/>
          <p14:tracePt t="27944" x="10134600" y="5308600"/>
          <p14:tracePt t="27946" x="10134600" y="5321300"/>
          <p14:tracePt t="27947" x="10148888" y="5321300"/>
          <p14:tracePt t="27950" x="10161588" y="5335588"/>
          <p14:tracePt t="27953" x="10175875" y="5335588"/>
          <p14:tracePt t="27954" x="10175875" y="5349875"/>
          <p14:tracePt t="27956" x="10190163" y="5349875"/>
          <p14:tracePt t="27958" x="10202863" y="5349875"/>
          <p14:tracePt t="27959" x="10202863" y="5362575"/>
          <p14:tracePt t="27961" x="10217150" y="5362575"/>
          <p14:tracePt t="27963" x="10231438" y="5362575"/>
          <p14:tracePt t="27965" x="10231438" y="5376863"/>
          <p14:tracePt t="27966" x="10244138" y="5376863"/>
          <p14:tracePt t="27968" x="10258425" y="5376863"/>
          <p14:tracePt t="27970" x="10258425" y="5391150"/>
          <p14:tracePt t="27971" x="10272713" y="5391150"/>
          <p14:tracePt t="27977" x="10299700" y="5403850"/>
          <p14:tracePt t="27980" x="10312400" y="5403850"/>
          <p14:tracePt t="27982" x="10312400" y="5418138"/>
          <p14:tracePt t="27984" x="10326688" y="5418138"/>
          <p14:tracePt t="27986" x="10340975" y="5418138"/>
          <p14:tracePt t="27988" x="10340975" y="5430838"/>
          <p14:tracePt t="27989" x="10353675" y="5430838"/>
          <p14:tracePt t="27993" x="10367963" y="5430838"/>
          <p14:tracePt t="27996" x="10382250" y="5445125"/>
          <p14:tracePt t="27999" x="10394950" y="5445125"/>
          <p14:tracePt t="28004" x="10409238" y="5445125"/>
          <p14:tracePt t="28006" x="10423525" y="5445125"/>
          <p14:tracePt t="28007" x="10423525" y="5459413"/>
          <p14:tracePt t="28011" x="10436225" y="5459413"/>
          <p14:tracePt t="28016" x="10450513" y="5459413"/>
          <p14:tracePt t="28020" x="10463213" y="5459413"/>
          <p14:tracePt t="28029" x="10477500" y="5472113"/>
          <p14:tracePt t="28042" x="10491788" y="5472113"/>
          <p14:tracePt t="28094" x="10504488" y="5472113"/>
          <p14:tracePt t="28107" x="10518775" y="5472113"/>
          <p14:tracePt t="28122" x="10533063" y="5472113"/>
          <p14:tracePt t="28167" x="10533063" y="5459413"/>
          <p14:tracePt t="28258" x="10533063" y="5445125"/>
          <p14:tracePt t="28264" x="10545763" y="5445125"/>
          <p14:tracePt t="28273" x="10545763" y="5430838"/>
          <p14:tracePt t="28297" x="10545763" y="5418138"/>
          <p14:tracePt t="28487" x="10545763" y="5403850"/>
          <p14:tracePt t="28491" x="10533063" y="5391150"/>
          <p14:tracePt t="28493" x="10518775" y="5376863"/>
          <p14:tracePt t="28496" x="10504488" y="5362575"/>
          <p14:tracePt t="28499" x="10491788" y="5349875"/>
          <p14:tracePt t="28500" x="10477500" y="5349875"/>
          <p14:tracePt t="28501" x="10463213" y="5349875"/>
          <p14:tracePt t="28502" x="10463213" y="5335588"/>
          <p14:tracePt t="28503" x="10450513" y="5335588"/>
          <p14:tracePt t="28505" x="10436225" y="5321300"/>
          <p14:tracePt t="28506" x="10423525" y="5308600"/>
          <p14:tracePt t="28507" x="10423525" y="5294313"/>
          <p14:tracePt t="28508" x="10409238" y="5294313"/>
          <p14:tracePt t="28509" x="10394950" y="5280025"/>
          <p14:tracePt t="28510" x="10382250" y="5267325"/>
          <p14:tracePt t="28511" x="10367963" y="5267325"/>
          <p14:tracePt t="28512" x="10353675" y="5253038"/>
          <p14:tracePt t="28513" x="10340975" y="5238750"/>
          <p14:tracePt t="28514" x="10326688" y="5226050"/>
          <p14:tracePt t="28515" x="10312400" y="5226050"/>
          <p14:tracePt t="28516" x="10299700" y="5211763"/>
          <p14:tracePt t="28517" x="10285413" y="5199063"/>
          <p14:tracePt t="28518" x="10272713" y="5184775"/>
          <p14:tracePt t="28519" x="10244138" y="5170488"/>
          <p14:tracePt t="28520" x="10231438" y="5157788"/>
          <p14:tracePt t="28521" x="10217150" y="5143500"/>
          <p14:tracePt t="28522" x="10202863" y="5129213"/>
          <p14:tracePt t="28523" x="10175875" y="5129213"/>
          <p14:tracePt t="28524" x="10161588" y="5116513"/>
          <p14:tracePt t="28525" x="10148888" y="5102225"/>
          <p14:tracePt t="28526" x="10134600" y="5102225"/>
          <p14:tracePt t="28527" x="10121900" y="5087938"/>
          <p14:tracePt t="28528" x="10093325" y="5060950"/>
          <p14:tracePt t="28529" x="10066338" y="5048250"/>
          <p14:tracePt t="28530" x="10052050" y="5033963"/>
          <p14:tracePt t="28531" x="10025063" y="5019675"/>
          <p14:tracePt t="28532" x="10010775" y="5019675"/>
          <p14:tracePt t="28533" x="9998075" y="5006975"/>
          <p14:tracePt t="28534" x="9969500" y="4992688"/>
          <p14:tracePt t="28535" x="9956800" y="4978400"/>
          <p14:tracePt t="28536" x="9929813" y="4965700"/>
          <p14:tracePt t="28537" x="9915525" y="4951413"/>
          <p14:tracePt t="28538" x="9888538" y="4924425"/>
          <p14:tracePt t="28539" x="9859963" y="4924425"/>
          <p14:tracePt t="28540" x="9847263" y="4895850"/>
          <p14:tracePt t="28541" x="9818688" y="4883150"/>
          <p14:tracePt t="28542" x="9805988" y="4868863"/>
          <p14:tracePt t="28543" x="9764713" y="4841875"/>
          <p14:tracePt t="28544" x="9750425" y="4827588"/>
          <p14:tracePt t="28545" x="9737725" y="4814888"/>
          <p14:tracePt t="28546" x="9709150" y="4800600"/>
          <p14:tracePt t="28547" x="9682163" y="4773613"/>
          <p14:tracePt t="28548" x="9667875" y="4759325"/>
          <p14:tracePt t="28549" x="9640888" y="4745038"/>
          <p14:tracePt t="28550" x="9628188" y="4718050"/>
          <p14:tracePt t="28551" x="9572625" y="4691063"/>
          <p14:tracePt t="28552" x="9558338" y="4664075"/>
          <p14:tracePt t="28553" x="9531350" y="4635500"/>
          <p14:tracePt t="28554" x="9504363" y="4622800"/>
          <p14:tracePt t="28555" x="9490075" y="4608513"/>
          <p14:tracePt t="28556" x="9463088" y="4581525"/>
          <p14:tracePt t="28557" x="9436100" y="4552950"/>
          <p14:tracePt t="28558" x="9421813" y="4552950"/>
          <p14:tracePt t="28559" x="9394825" y="4525963"/>
          <p14:tracePt t="28560" x="9366250" y="4498975"/>
          <p14:tracePt t="28561" x="9324975" y="4471988"/>
          <p14:tracePt t="28562" x="9297988" y="4443413"/>
          <p14:tracePt t="28563" x="9271000" y="4402138"/>
          <p14:tracePt t="28564" x="9244013" y="4375150"/>
          <p14:tracePt t="28565" x="9202738" y="4348163"/>
          <p14:tracePt t="28566" x="9174163" y="4321175"/>
          <p14:tracePt t="28568" x="9147175" y="4292600"/>
          <p14:tracePt t="28569" x="9093200" y="4251325"/>
          <p14:tracePt t="28570" x="9051925" y="4210050"/>
          <p14:tracePt t="28572" x="9010650" y="4170363"/>
          <p14:tracePt t="28573" x="8982075" y="4141788"/>
          <p14:tracePt t="28574" x="8955088" y="4114800"/>
          <p14:tracePt t="28575" x="8928100" y="4087813"/>
          <p14:tracePt t="28576" x="8901113" y="4059238"/>
          <p14:tracePt t="28577" x="8845550" y="4019550"/>
          <p14:tracePt t="28578" x="8818563" y="3978275"/>
          <p14:tracePt t="28579" x="8791575" y="3949700"/>
          <p14:tracePt t="28580" x="8777288" y="3937000"/>
          <p14:tracePt t="28581" x="8736013" y="3895725"/>
          <p14:tracePt t="28582" x="8694738" y="3854450"/>
          <p14:tracePt t="28583" x="8667750" y="3827463"/>
          <p14:tracePt t="28584" x="8626475" y="3771900"/>
          <p14:tracePt t="28585" x="8585200" y="3730625"/>
          <p14:tracePt t="28586" x="8558213" y="3703638"/>
          <p14:tracePt t="28587" x="8543925" y="3689350"/>
          <p14:tracePt t="28588" x="8516938" y="3662363"/>
          <p14:tracePt t="28589" x="8475663" y="3606800"/>
          <p14:tracePt t="28590" x="8448675" y="3565525"/>
          <p14:tracePt t="28591" x="8393113" y="3524250"/>
          <p14:tracePt t="28592" x="8366125" y="3497263"/>
          <p14:tracePt t="28593" x="8337550" y="3455988"/>
          <p14:tracePt t="28594" x="8324850" y="3443288"/>
          <p14:tracePt t="28595" x="8297863" y="3402013"/>
          <p14:tracePt t="28596" x="8256588" y="3360738"/>
          <p14:tracePt t="28597" x="8228013" y="3333750"/>
          <p14:tracePt t="28598" x="8186738" y="3292475"/>
          <p14:tracePt t="28599" x="8174038" y="3278188"/>
          <p14:tracePt t="28600" x="8147050" y="3236913"/>
          <p14:tracePt t="28601" x="8105775" y="3195638"/>
          <p14:tracePt t="28602" x="8077200" y="3154363"/>
          <p14:tracePt t="28603" x="8050213" y="3127375"/>
          <p14:tracePt t="28617" x="7762875" y="2619375"/>
          <p14:tracePt t="28618" x="7734300" y="2578100"/>
          <p14:tracePt t="28619" x="7707313" y="2509838"/>
          <p14:tracePt t="28620" x="7693025" y="2482850"/>
          <p14:tracePt t="28621" x="7680325" y="2441575"/>
          <p14:tracePt t="28622" x="7666038" y="2414588"/>
          <p14:tracePt t="28623" x="7653338" y="2373313"/>
          <p14:tracePt t="28624" x="7639050" y="2332038"/>
          <p14:tracePt t="28625" x="7624763" y="2317750"/>
          <p14:tracePt t="28626" x="7612063" y="2276475"/>
          <p14:tracePt t="28627" x="7583488" y="2208213"/>
          <p14:tracePt t="28628" x="7570788" y="2166938"/>
          <p14:tracePt t="28629" x="7556500" y="2125663"/>
          <p14:tracePt t="28630" x="7542213" y="2112963"/>
          <p14:tracePt t="28631" x="7529513" y="2071688"/>
          <p14:tracePt t="28632" x="7500938" y="2001838"/>
          <p14:tracePt t="28633" x="7500938" y="1989138"/>
          <p14:tracePt t="28634" x="7488238" y="1947863"/>
          <p14:tracePt t="28635" x="7461250" y="1892300"/>
          <p14:tracePt t="28636" x="7446963" y="1838325"/>
          <p14:tracePt t="28637" x="7432675" y="1782763"/>
          <p14:tracePt t="28638" x="7419975" y="1728788"/>
          <p14:tracePt t="28639" x="7405688" y="1700213"/>
          <p14:tracePt t="28640" x="7391400" y="1604963"/>
          <p14:tracePt t="28641" x="7378700" y="1563688"/>
          <p14:tracePt t="28642" x="7364413" y="1522413"/>
          <p14:tracePt t="28643" x="7364413" y="1466850"/>
          <p14:tracePt t="28644" x="7350125" y="1427163"/>
          <p14:tracePt t="28645" x="7337425" y="1344613"/>
          <p14:tracePt t="28646" x="7337425" y="1289050"/>
          <p14:tracePt t="28647" x="7323138" y="1247775"/>
          <p14:tracePt t="28648" x="7310438" y="1165225"/>
          <p14:tracePt t="28649" x="7310438" y="1096963"/>
          <p14:tracePt t="28650" x="7296150" y="1042988"/>
          <p14:tracePt t="28651" x="7296150" y="960438"/>
          <p14:tracePt t="28652" x="7281863" y="919163"/>
          <p14:tracePt t="28653" x="7281863" y="836613"/>
          <p14:tracePt t="28654" x="7281863" y="781050"/>
          <p14:tracePt t="28655" x="7269163" y="741363"/>
          <p14:tracePt t="28656" x="7269163" y="658813"/>
          <p14:tracePt t="28657" x="7254875" y="603250"/>
          <p14:tracePt t="28658" x="7254875" y="561975"/>
          <p14:tracePt t="28659" x="7254875" y="479425"/>
          <p14:tracePt t="28660" x="7240588" y="384175"/>
          <p14:tracePt t="28661" x="7240588" y="328613"/>
          <p14:tracePt t="28662" x="7240588" y="301625"/>
          <p14:tracePt t="28663" x="7227888" y="206375"/>
          <p14:tracePt t="28664" x="7227888" y="150813"/>
          <p14:tracePt t="28665" x="7213600" y="55563"/>
          <p14:tracePt t="28666" x="7213600" y="2698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84A6-0658-A6AE-7E2F-53AABCB24BD1}"/>
              </a:ext>
            </a:extLst>
          </p:cNvPr>
          <p:cNvSpPr>
            <a:spLocks noGrp="1"/>
          </p:cNvSpPr>
          <p:nvPr>
            <p:ph type="title"/>
          </p:nvPr>
        </p:nvSpPr>
        <p:spPr/>
        <p:txBody>
          <a:bodyPr/>
          <a:lstStyle/>
          <a:p>
            <a:r>
              <a:rPr lang="en-GB" dirty="0"/>
              <a:t>Continual Learning</a:t>
            </a:r>
          </a:p>
        </p:txBody>
      </p:sp>
      <p:sp>
        <p:nvSpPr>
          <p:cNvPr id="3" name="Content Placeholder 2">
            <a:extLst>
              <a:ext uri="{FF2B5EF4-FFF2-40B4-BE49-F238E27FC236}">
                <a16:creationId xmlns:a16="http://schemas.microsoft.com/office/drawing/2014/main" id="{3B8D0519-2B8C-53B9-503F-6C4408FE578D}"/>
              </a:ext>
            </a:extLst>
          </p:cNvPr>
          <p:cNvSpPr>
            <a:spLocks noGrp="1"/>
          </p:cNvSpPr>
          <p:nvPr>
            <p:ph idx="1"/>
          </p:nvPr>
        </p:nvSpPr>
        <p:spPr/>
        <p:txBody>
          <a:bodyPr>
            <a:normAutofit/>
          </a:bodyPr>
          <a:lstStyle/>
          <a:p>
            <a:r>
              <a:rPr lang="en-GB" b="1" dirty="0"/>
              <a:t>Continual Learning </a:t>
            </a:r>
            <a:r>
              <a:rPr lang="en-GB" dirty="0"/>
              <a:t>attempts to overcome Catastrophic Forgetting [3]</a:t>
            </a:r>
          </a:p>
          <a:p>
            <a:r>
              <a:rPr lang="en-GB" dirty="0"/>
              <a:t>Is it possible to train a network sequentially while maintaining knowledge?</a:t>
            </a:r>
          </a:p>
          <a:p>
            <a:r>
              <a:rPr lang="en-GB" dirty="0"/>
              <a:t>Primarily focused on alternative methods to Offline Training </a:t>
            </a:r>
          </a:p>
          <a:p>
            <a:r>
              <a:rPr lang="en-GB" dirty="0"/>
              <a:t>Smaller focus on network architecture and dynamic networks</a:t>
            </a:r>
          </a:p>
          <a:p>
            <a:r>
              <a:rPr lang="en-GB" dirty="0"/>
              <a:t>Difficulty of the Continual Learning problem depends on the setup of the problem</a:t>
            </a:r>
          </a:p>
          <a:p>
            <a:r>
              <a:rPr lang="en-GB" dirty="0"/>
              <a:t>Core difference from Offline Training is the removal of the requirement of the whole dataset</a:t>
            </a:r>
          </a:p>
          <a:p>
            <a:r>
              <a:rPr lang="en-GB" dirty="0"/>
              <a:t>Rose to prominence with Elastic Weight Consolidation in 2017 [4] and is actively researched</a:t>
            </a:r>
          </a:p>
        </p:txBody>
      </p:sp>
      <p:pic>
        <p:nvPicPr>
          <p:cNvPr id="30" name="Audio 29">
            <a:hlinkClick r:id="" action="ppaction://media"/>
            <a:extLst>
              <a:ext uri="{FF2B5EF4-FFF2-40B4-BE49-F238E27FC236}">
                <a16:creationId xmlns:a16="http://schemas.microsoft.com/office/drawing/2014/main" id="{C8E26D67-BCDC-2FAE-D96A-91C681529A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70619495"/>
      </p:ext>
    </p:extLst>
  </p:cSld>
  <p:clrMapOvr>
    <a:masterClrMapping/>
  </p:clrMapOvr>
  <mc:AlternateContent xmlns:mc="http://schemas.openxmlformats.org/markup-compatibility/2006">
    <mc:Choice xmlns:p14="http://schemas.microsoft.com/office/powerpoint/2010/main" Requires="p14">
      <p:transition spd="slow" p14:dur="2000" advTm="25261"/>
    </mc:Choice>
    <mc:Fallback>
      <p:transition spd="slow" advTm="25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C44AD-D299-DF19-D0E7-72FE07A83C6D}"/>
              </a:ext>
            </a:extLst>
          </p:cNvPr>
          <p:cNvSpPr>
            <a:spLocks noGrp="1"/>
          </p:cNvSpPr>
          <p:nvPr>
            <p:ph type="title"/>
          </p:nvPr>
        </p:nvSpPr>
        <p:spPr/>
        <p:txBody>
          <a:bodyPr/>
          <a:lstStyle/>
          <a:p>
            <a:r>
              <a:rPr lang="en-GB" dirty="0"/>
              <a:t>Applications of Continual Learning</a:t>
            </a:r>
          </a:p>
        </p:txBody>
      </p:sp>
      <p:sp>
        <p:nvSpPr>
          <p:cNvPr id="3" name="Content Placeholder 2">
            <a:extLst>
              <a:ext uri="{FF2B5EF4-FFF2-40B4-BE49-F238E27FC236}">
                <a16:creationId xmlns:a16="http://schemas.microsoft.com/office/drawing/2014/main" id="{58354F1E-9D05-33F6-AD16-DA950BD4A8DD}"/>
              </a:ext>
            </a:extLst>
          </p:cNvPr>
          <p:cNvSpPr>
            <a:spLocks noGrp="1"/>
          </p:cNvSpPr>
          <p:nvPr>
            <p:ph idx="1"/>
          </p:nvPr>
        </p:nvSpPr>
        <p:spPr/>
        <p:txBody>
          <a:bodyPr>
            <a:normAutofit/>
          </a:bodyPr>
          <a:lstStyle/>
          <a:p>
            <a:r>
              <a:rPr lang="en-GB" dirty="0"/>
              <a:t>Continual Learning offers real-world benefits</a:t>
            </a:r>
          </a:p>
          <a:p>
            <a:r>
              <a:rPr lang="en-GB" dirty="0"/>
              <a:t>Models trained on massive amounts of data are expensive to train [5] in terms of energy usage, computational resources, and time</a:t>
            </a:r>
          </a:p>
          <a:p>
            <a:r>
              <a:rPr lang="en-GB" dirty="0"/>
              <a:t>Retraining these models to update them with new data compounds the cost</a:t>
            </a:r>
          </a:p>
          <a:p>
            <a:r>
              <a:rPr lang="en-GB" dirty="0"/>
              <a:t>If they can be updated with Continual Learning this could save computational resources and time such as in Image Classification [6]</a:t>
            </a:r>
          </a:p>
          <a:p>
            <a:r>
              <a:rPr lang="en-GB" dirty="0"/>
              <a:t>Real-time applications can also benefit by adapting to the changing data distribution leading to more accurate results </a:t>
            </a:r>
          </a:p>
          <a:p>
            <a:r>
              <a:rPr lang="en-GB" dirty="0"/>
              <a:t>Research is mainly focused on Image Classification but can be applied to other domains such as Natural Language Processing [7]</a:t>
            </a:r>
          </a:p>
        </p:txBody>
      </p:sp>
      <p:pic>
        <p:nvPicPr>
          <p:cNvPr id="13" name="Audio 12">
            <a:hlinkClick r:id="" action="ppaction://media"/>
            <a:extLst>
              <a:ext uri="{FF2B5EF4-FFF2-40B4-BE49-F238E27FC236}">
                <a16:creationId xmlns:a16="http://schemas.microsoft.com/office/drawing/2014/main" id="{B60A63BE-641B-E81C-C25F-56C01672CB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83272406"/>
      </p:ext>
    </p:extLst>
  </p:cSld>
  <p:clrMapOvr>
    <a:masterClrMapping/>
  </p:clrMapOvr>
  <mc:AlternateContent xmlns:mc="http://schemas.openxmlformats.org/markup-compatibility/2006">
    <mc:Choice xmlns:p14="http://schemas.microsoft.com/office/powerpoint/2010/main" Requires="p14">
      <p:transition spd="slow" p14:dur="2000" advTm="22652"/>
    </mc:Choice>
    <mc:Fallback>
      <p:transition spd="slow" advTm="22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6A3C6-58B4-2386-D1B0-C1B833325A5B}"/>
              </a:ext>
            </a:extLst>
          </p:cNvPr>
          <p:cNvSpPr>
            <a:spLocks noGrp="1"/>
          </p:cNvSpPr>
          <p:nvPr>
            <p:ph type="title"/>
          </p:nvPr>
        </p:nvSpPr>
        <p:spPr/>
        <p:txBody>
          <a:bodyPr/>
          <a:lstStyle/>
          <a:p>
            <a:r>
              <a:rPr lang="en-GB" dirty="0"/>
              <a:t>Setup for Continual Learning</a:t>
            </a:r>
          </a:p>
        </p:txBody>
      </p:sp>
      <p:sp>
        <p:nvSpPr>
          <p:cNvPr id="3" name="Content Placeholder 2">
            <a:extLst>
              <a:ext uri="{FF2B5EF4-FFF2-40B4-BE49-F238E27FC236}">
                <a16:creationId xmlns:a16="http://schemas.microsoft.com/office/drawing/2014/main" id="{2EE93D95-6FE0-73B2-6FA7-2F674B14EA8B}"/>
              </a:ext>
            </a:extLst>
          </p:cNvPr>
          <p:cNvSpPr>
            <a:spLocks noGrp="1"/>
          </p:cNvSpPr>
          <p:nvPr>
            <p:ph idx="1"/>
          </p:nvPr>
        </p:nvSpPr>
        <p:spPr>
          <a:xfrm>
            <a:off x="677334" y="2160589"/>
            <a:ext cx="8596668" cy="3880773"/>
          </a:xfrm>
        </p:spPr>
        <p:txBody>
          <a:bodyPr>
            <a:normAutofit/>
          </a:bodyPr>
          <a:lstStyle/>
          <a:p>
            <a:r>
              <a:rPr lang="en-GB" dirty="0"/>
              <a:t>The setup of the problem for Continual Learning is vital to ensure results are real-world applicable</a:t>
            </a:r>
          </a:p>
          <a:p>
            <a:r>
              <a:rPr lang="en-GB" dirty="0"/>
              <a:t>Issues with the direction of the literature were highlighted by the authors of a simplistic technique called </a:t>
            </a:r>
            <a:r>
              <a:rPr lang="en-GB" dirty="0" err="1"/>
              <a:t>GDumb</a:t>
            </a:r>
            <a:r>
              <a:rPr lang="en-GB" dirty="0"/>
              <a:t> [8]</a:t>
            </a:r>
          </a:p>
          <a:p>
            <a:r>
              <a:rPr lang="en-GB" dirty="0"/>
              <a:t>Assumptions affecting the setup:</a:t>
            </a:r>
          </a:p>
          <a:p>
            <a:pPr lvl="1"/>
            <a:r>
              <a:rPr lang="en-GB" dirty="0"/>
              <a:t>Online vs Offline </a:t>
            </a:r>
          </a:p>
          <a:p>
            <a:pPr lvl="1"/>
            <a:r>
              <a:rPr lang="en-GB" dirty="0"/>
              <a:t>Disjoint Tasks vs Non-Disjoint Tasks</a:t>
            </a:r>
          </a:p>
          <a:p>
            <a:pPr lvl="1"/>
            <a:r>
              <a:rPr lang="en-GB" dirty="0"/>
              <a:t>Class Incremental vs Task Incremental</a:t>
            </a:r>
          </a:p>
          <a:p>
            <a:pPr lvl="1"/>
            <a:r>
              <a:rPr lang="en-GB" dirty="0"/>
              <a:t>Resource Constraints</a:t>
            </a:r>
          </a:p>
          <a:p>
            <a:endParaRPr lang="en-GB" dirty="0"/>
          </a:p>
        </p:txBody>
      </p:sp>
      <p:grpSp>
        <p:nvGrpSpPr>
          <p:cNvPr id="9" name="Group 8">
            <a:extLst>
              <a:ext uri="{FF2B5EF4-FFF2-40B4-BE49-F238E27FC236}">
                <a16:creationId xmlns:a16="http://schemas.microsoft.com/office/drawing/2014/main" id="{63EF4163-A542-B6B5-67D0-D022C2C07050}"/>
              </a:ext>
            </a:extLst>
          </p:cNvPr>
          <p:cNvGrpSpPr/>
          <p:nvPr/>
        </p:nvGrpSpPr>
        <p:grpSpPr>
          <a:xfrm>
            <a:off x="5690438" y="3429000"/>
            <a:ext cx="3238952" cy="1050098"/>
            <a:chOff x="7267349" y="3624219"/>
            <a:chExt cx="3238952" cy="1050098"/>
          </a:xfrm>
        </p:grpSpPr>
        <p:pic>
          <p:nvPicPr>
            <p:cNvPr id="5" name="Picture 4" descr="A picture containing building, clipart&#10;&#10;Description automatically generated">
              <a:extLst>
                <a:ext uri="{FF2B5EF4-FFF2-40B4-BE49-F238E27FC236}">
                  <a16:creationId xmlns:a16="http://schemas.microsoft.com/office/drawing/2014/main" id="{3DF7819F-E6CC-F072-8D4C-006681FEA0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7349" y="3624219"/>
              <a:ext cx="3238952" cy="619211"/>
            </a:xfrm>
            <a:prstGeom prst="rect">
              <a:avLst/>
            </a:prstGeom>
          </p:spPr>
        </p:pic>
        <p:sp>
          <p:nvSpPr>
            <p:cNvPr id="8" name="TextBox 7">
              <a:extLst>
                <a:ext uri="{FF2B5EF4-FFF2-40B4-BE49-F238E27FC236}">
                  <a16:creationId xmlns:a16="http://schemas.microsoft.com/office/drawing/2014/main" id="{31B87381-E2ED-5CE8-FB0A-3637C4DC2520}"/>
                </a:ext>
              </a:extLst>
            </p:cNvPr>
            <p:cNvSpPr txBox="1"/>
            <p:nvPr/>
          </p:nvSpPr>
          <p:spPr>
            <a:xfrm>
              <a:off x="7267349" y="4243430"/>
              <a:ext cx="3238952" cy="430887"/>
            </a:xfrm>
            <a:prstGeom prst="rect">
              <a:avLst/>
            </a:prstGeom>
            <a:noFill/>
          </p:spPr>
          <p:txBody>
            <a:bodyPr wrap="square" rtlCol="0">
              <a:spAutoFit/>
            </a:bodyPr>
            <a:lstStyle/>
            <a:p>
              <a:r>
                <a:rPr lang="en-GB" sz="1100" dirty="0">
                  <a:solidFill>
                    <a:srgbClr val="404040"/>
                  </a:solidFill>
                </a:rPr>
                <a:t>Figure 3: Disjoint Task Formulation with 3 classes per task</a:t>
              </a:r>
            </a:p>
          </p:txBody>
        </p:sp>
      </p:grpSp>
      <p:grpSp>
        <p:nvGrpSpPr>
          <p:cNvPr id="11" name="Group 10">
            <a:extLst>
              <a:ext uri="{FF2B5EF4-FFF2-40B4-BE49-F238E27FC236}">
                <a16:creationId xmlns:a16="http://schemas.microsoft.com/office/drawing/2014/main" id="{B21E6E6A-7594-DC23-A3FD-F70C120CFDAD}"/>
              </a:ext>
            </a:extLst>
          </p:cNvPr>
          <p:cNvGrpSpPr/>
          <p:nvPr/>
        </p:nvGrpSpPr>
        <p:grpSpPr>
          <a:xfrm>
            <a:off x="5785701" y="4897128"/>
            <a:ext cx="3143689" cy="726203"/>
            <a:chOff x="7314980" y="4994738"/>
            <a:chExt cx="3143689" cy="726203"/>
          </a:xfrm>
        </p:grpSpPr>
        <p:pic>
          <p:nvPicPr>
            <p:cNvPr id="7" name="Picture 6">
              <a:extLst>
                <a:ext uri="{FF2B5EF4-FFF2-40B4-BE49-F238E27FC236}">
                  <a16:creationId xmlns:a16="http://schemas.microsoft.com/office/drawing/2014/main" id="{B114FF69-7B67-4CF5-8082-34AF7AF06C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4980" y="4994738"/>
              <a:ext cx="3143689" cy="295316"/>
            </a:xfrm>
            <a:prstGeom prst="rect">
              <a:avLst/>
            </a:prstGeom>
          </p:spPr>
        </p:pic>
        <p:sp>
          <p:nvSpPr>
            <p:cNvPr id="10" name="TextBox 9">
              <a:extLst>
                <a:ext uri="{FF2B5EF4-FFF2-40B4-BE49-F238E27FC236}">
                  <a16:creationId xmlns:a16="http://schemas.microsoft.com/office/drawing/2014/main" id="{790B739E-E99D-DCC2-262E-1D142FC9C548}"/>
                </a:ext>
              </a:extLst>
            </p:cNvPr>
            <p:cNvSpPr txBox="1"/>
            <p:nvPr/>
          </p:nvSpPr>
          <p:spPr>
            <a:xfrm>
              <a:off x="7314980" y="5290054"/>
              <a:ext cx="3143689" cy="430887"/>
            </a:xfrm>
            <a:prstGeom prst="rect">
              <a:avLst/>
            </a:prstGeom>
            <a:noFill/>
          </p:spPr>
          <p:txBody>
            <a:bodyPr wrap="square" rtlCol="0">
              <a:spAutoFit/>
            </a:bodyPr>
            <a:lstStyle/>
            <a:p>
              <a:r>
                <a:rPr lang="en-GB" sz="1100" dirty="0">
                  <a:solidFill>
                    <a:srgbClr val="404040"/>
                  </a:solidFill>
                </a:rPr>
                <a:t>Figure 4: Non-disjoint Task Formulation with all 6 tasks in any order</a:t>
              </a:r>
            </a:p>
          </p:txBody>
        </p:sp>
      </p:grpSp>
      <p:pic>
        <p:nvPicPr>
          <p:cNvPr id="58" name="Audio 57">
            <a:hlinkClick r:id="" action="ppaction://media"/>
            <a:extLst>
              <a:ext uri="{FF2B5EF4-FFF2-40B4-BE49-F238E27FC236}">
                <a16:creationId xmlns:a16="http://schemas.microsoft.com/office/drawing/2014/main" id="{7EDB52F8-BE6D-7642-158C-D7D6A0CF91D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49908796"/>
      </p:ext>
    </p:extLst>
  </p:cSld>
  <p:clrMapOvr>
    <a:masterClrMapping/>
  </p:clrMapOvr>
  <mc:AlternateContent xmlns:mc="http://schemas.openxmlformats.org/markup-compatibility/2006">
    <mc:Choice xmlns:p14="http://schemas.microsoft.com/office/powerpoint/2010/main" Requires="p14">
      <p:transition spd="slow" p14:dur="2000" advTm="78787"/>
    </mc:Choice>
    <mc:Fallback>
      <p:transition spd="slow" advTm="78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7EA3A-9A18-8782-89EE-A6B0AE402EE8}"/>
              </a:ext>
            </a:extLst>
          </p:cNvPr>
          <p:cNvSpPr>
            <a:spLocks noGrp="1"/>
          </p:cNvSpPr>
          <p:nvPr>
            <p:ph type="title"/>
          </p:nvPr>
        </p:nvSpPr>
        <p:spPr/>
        <p:txBody>
          <a:bodyPr/>
          <a:lstStyle/>
          <a:p>
            <a:r>
              <a:rPr lang="en-GB" dirty="0"/>
              <a:t>Part I: Literature Evaluation</a:t>
            </a:r>
          </a:p>
        </p:txBody>
      </p:sp>
      <p:sp>
        <p:nvSpPr>
          <p:cNvPr id="3" name="Content Placeholder 2">
            <a:extLst>
              <a:ext uri="{FF2B5EF4-FFF2-40B4-BE49-F238E27FC236}">
                <a16:creationId xmlns:a16="http://schemas.microsoft.com/office/drawing/2014/main" id="{C0CAAF0F-52B8-C17B-1579-5F8B55FA1609}"/>
              </a:ext>
            </a:extLst>
          </p:cNvPr>
          <p:cNvSpPr>
            <a:spLocks noGrp="1"/>
          </p:cNvSpPr>
          <p:nvPr>
            <p:ph idx="1"/>
          </p:nvPr>
        </p:nvSpPr>
        <p:spPr/>
        <p:txBody>
          <a:bodyPr>
            <a:normAutofit/>
          </a:bodyPr>
          <a:lstStyle/>
          <a:p>
            <a:r>
              <a:rPr lang="en-GB" dirty="0"/>
              <a:t>My project will initially focus on implementing and evaluating existing techniques from the literature</a:t>
            </a:r>
          </a:p>
          <a:p>
            <a:r>
              <a:rPr lang="en-GB" dirty="0"/>
              <a:t>Aim is to provide a robust comparison between existing methods to solve some of the issues outlined previously</a:t>
            </a:r>
          </a:p>
          <a:p>
            <a:r>
              <a:rPr lang="en-GB" dirty="0"/>
              <a:t>Deliverables:</a:t>
            </a:r>
          </a:p>
          <a:p>
            <a:pPr lvl="1"/>
            <a:r>
              <a:rPr lang="en-GB" dirty="0"/>
              <a:t>Implementation of Baselines: Finetuning and Offline Training</a:t>
            </a:r>
          </a:p>
          <a:p>
            <a:pPr lvl="1"/>
            <a:r>
              <a:rPr lang="en-GB" dirty="0"/>
              <a:t>Historical Techniques: Elastic Weight Consolidation [4], </a:t>
            </a:r>
            <a:r>
              <a:rPr lang="en-GB" dirty="0" err="1"/>
              <a:t>iCaRL</a:t>
            </a:r>
            <a:r>
              <a:rPr lang="en-GB" dirty="0"/>
              <a:t> [9]</a:t>
            </a:r>
          </a:p>
          <a:p>
            <a:pPr lvl="1"/>
            <a:r>
              <a:rPr lang="en-GB" dirty="0"/>
              <a:t>State of the Art: </a:t>
            </a:r>
            <a:r>
              <a:rPr lang="en-GB" dirty="0" err="1"/>
              <a:t>GDumb</a:t>
            </a:r>
            <a:r>
              <a:rPr lang="en-GB" dirty="0"/>
              <a:t> [8], Rainbow [10], Mnemonics [11]</a:t>
            </a:r>
          </a:p>
          <a:p>
            <a:pPr lvl="1"/>
            <a:r>
              <a:rPr lang="en-GB" dirty="0"/>
              <a:t>Cutting Edge: Learning to Prompt [12] and meta-learning techniques</a:t>
            </a:r>
          </a:p>
          <a:p>
            <a:pPr lvl="1"/>
            <a:r>
              <a:rPr lang="en-GB" dirty="0"/>
              <a:t>Evaluation and comparison of techniques</a:t>
            </a:r>
          </a:p>
        </p:txBody>
      </p:sp>
      <p:pic>
        <p:nvPicPr>
          <p:cNvPr id="7" name="Audio 6">
            <a:hlinkClick r:id="" action="ppaction://media"/>
            <a:extLst>
              <a:ext uri="{FF2B5EF4-FFF2-40B4-BE49-F238E27FC236}">
                <a16:creationId xmlns:a16="http://schemas.microsoft.com/office/drawing/2014/main" id="{4E7F2655-E769-3693-0DA6-FCC9AFDB71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34177203"/>
      </p:ext>
    </p:extLst>
  </p:cSld>
  <p:clrMapOvr>
    <a:masterClrMapping/>
  </p:clrMapOvr>
  <mc:AlternateContent xmlns:mc="http://schemas.openxmlformats.org/markup-compatibility/2006">
    <mc:Choice xmlns:p14="http://schemas.microsoft.com/office/powerpoint/2010/main" Requires="p14">
      <p:transition spd="slow" p14:dur="2000" advTm="65709"/>
    </mc:Choice>
    <mc:Fallback>
      <p:transition spd="slow" advTm="65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49B5-7506-8DDD-4D5C-60B4538AA4DF}"/>
              </a:ext>
            </a:extLst>
          </p:cNvPr>
          <p:cNvSpPr>
            <a:spLocks noGrp="1"/>
          </p:cNvSpPr>
          <p:nvPr>
            <p:ph type="title"/>
          </p:nvPr>
        </p:nvSpPr>
        <p:spPr/>
        <p:txBody>
          <a:bodyPr/>
          <a:lstStyle/>
          <a:p>
            <a:r>
              <a:rPr lang="en-GB" dirty="0"/>
              <a:t>Part II: Novel Experimentation</a:t>
            </a:r>
          </a:p>
        </p:txBody>
      </p:sp>
      <p:sp>
        <p:nvSpPr>
          <p:cNvPr id="3" name="Content Placeholder 2">
            <a:extLst>
              <a:ext uri="{FF2B5EF4-FFF2-40B4-BE49-F238E27FC236}">
                <a16:creationId xmlns:a16="http://schemas.microsoft.com/office/drawing/2014/main" id="{47F8C4B3-85F5-5089-CBE6-F5310E4402A9}"/>
              </a:ext>
            </a:extLst>
          </p:cNvPr>
          <p:cNvSpPr>
            <a:spLocks noGrp="1"/>
          </p:cNvSpPr>
          <p:nvPr>
            <p:ph idx="1"/>
          </p:nvPr>
        </p:nvSpPr>
        <p:spPr/>
        <p:txBody>
          <a:bodyPr>
            <a:normAutofit/>
          </a:bodyPr>
          <a:lstStyle/>
          <a:p>
            <a:r>
              <a:rPr lang="en-GB" dirty="0"/>
              <a:t>After literature comparison and evaluation, the focus will shift to gaps in the literature</a:t>
            </a:r>
          </a:p>
          <a:p>
            <a:r>
              <a:rPr lang="en-GB" dirty="0"/>
              <a:t>Aim is to experiment with potential future research areas and potentially create a novel approach. </a:t>
            </a:r>
          </a:p>
          <a:p>
            <a:r>
              <a:rPr lang="en-GB" dirty="0"/>
              <a:t>This will be influenced by the cutting-edge techniques e.g. experimenting with architecture [13] and sampling methods for replay methods</a:t>
            </a:r>
          </a:p>
          <a:p>
            <a:r>
              <a:rPr lang="en-GB" dirty="0"/>
              <a:t>Deliverables:</a:t>
            </a:r>
          </a:p>
          <a:p>
            <a:pPr lvl="1"/>
            <a:r>
              <a:rPr lang="en-GB" dirty="0"/>
              <a:t>Establishing a theoretical underpinning to any experimentation to ensure there exists potential</a:t>
            </a:r>
          </a:p>
          <a:p>
            <a:pPr lvl="1"/>
            <a:r>
              <a:rPr lang="en-GB" dirty="0"/>
              <a:t>Implementation of experiments and potentially any different approaches found</a:t>
            </a:r>
          </a:p>
          <a:p>
            <a:pPr lvl="1"/>
            <a:r>
              <a:rPr lang="en-GB" dirty="0"/>
              <a:t>Evaluation and comparison with techniques from Part I</a:t>
            </a:r>
          </a:p>
        </p:txBody>
      </p:sp>
      <p:pic>
        <p:nvPicPr>
          <p:cNvPr id="19" name="Audio 18">
            <a:hlinkClick r:id="" action="ppaction://media"/>
            <a:extLst>
              <a:ext uri="{FF2B5EF4-FFF2-40B4-BE49-F238E27FC236}">
                <a16:creationId xmlns:a16="http://schemas.microsoft.com/office/drawing/2014/main" id="{32AB99C3-3F19-538D-C375-970B4281E7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9696154"/>
      </p:ext>
    </p:extLst>
  </p:cSld>
  <p:clrMapOvr>
    <a:masterClrMapping/>
  </p:clrMapOvr>
  <mc:AlternateContent xmlns:mc="http://schemas.openxmlformats.org/markup-compatibility/2006">
    <mc:Choice xmlns:p14="http://schemas.microsoft.com/office/powerpoint/2010/main" Requires="p14">
      <p:transition spd="slow" p14:dur="2000" advTm="17859"/>
    </mc:Choice>
    <mc:Fallback>
      <p:transition spd="slow" advTm="17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theme/theme1.xml><?xml version="1.0" encoding="utf-8"?>
<a:theme xmlns:a="http://schemas.openxmlformats.org/drawingml/2006/main" name="Face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1827</TotalTime>
  <Words>2183</Words>
  <Application>Microsoft Office PowerPoint</Application>
  <PresentationFormat>Widescreen</PresentationFormat>
  <Paragraphs>125</Paragraphs>
  <Slides>10</Slides>
  <Notes>10</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Symbol</vt:lpstr>
      <vt:lpstr>Trebuchet MS</vt:lpstr>
      <vt:lpstr>Wingdings 3</vt:lpstr>
      <vt:lpstr>Facet</vt:lpstr>
      <vt:lpstr>Continual Learning Techniques for Image Classification</vt:lpstr>
      <vt:lpstr>Training Machine Learning Models</vt:lpstr>
      <vt:lpstr>Catastrophic Forgetting</vt:lpstr>
      <vt:lpstr>Example of Catastrophic Forgetting</vt:lpstr>
      <vt:lpstr>Continual Learning</vt:lpstr>
      <vt:lpstr>Applications of Continual Learning</vt:lpstr>
      <vt:lpstr>Setup for Continual Learning</vt:lpstr>
      <vt:lpstr>Part I: Literature Evaluation</vt:lpstr>
      <vt:lpstr>Part II: Novel Experimentation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FINLAY,JOSHUA,PARRISH BOYLE</dc:creator>
  <cp:lastModifiedBy>BOYLE, FINLAY J.P. (Student)</cp:lastModifiedBy>
  <cp:revision>51</cp:revision>
  <dcterms:created xsi:type="dcterms:W3CDTF">2022-10-26T12:11:24Z</dcterms:created>
  <dcterms:modified xsi:type="dcterms:W3CDTF">2022-10-30T22:06:09Z</dcterms:modified>
</cp:coreProperties>
</file>